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311" r:id="rId4"/>
    <p:sldId id="257" r:id="rId5"/>
    <p:sldId id="259" r:id="rId6"/>
    <p:sldId id="260" r:id="rId7"/>
    <p:sldId id="261" r:id="rId8"/>
    <p:sldId id="286" r:id="rId9"/>
    <p:sldId id="283" r:id="rId10"/>
    <p:sldId id="264" r:id="rId11"/>
    <p:sldId id="270" r:id="rId12"/>
    <p:sldId id="262" r:id="rId13"/>
    <p:sldId id="269" r:id="rId14"/>
    <p:sldId id="310" r:id="rId15"/>
    <p:sldId id="292" r:id="rId16"/>
    <p:sldId id="282" r:id="rId17"/>
    <p:sldId id="271" r:id="rId18"/>
    <p:sldId id="268" r:id="rId19"/>
    <p:sldId id="273" r:id="rId20"/>
    <p:sldId id="265" r:id="rId21"/>
    <p:sldId id="293" r:id="rId22"/>
    <p:sldId id="294" r:id="rId23"/>
    <p:sldId id="278" r:id="rId24"/>
    <p:sldId id="302" r:id="rId25"/>
    <p:sldId id="299" r:id="rId26"/>
    <p:sldId id="300" r:id="rId27"/>
    <p:sldId id="296" r:id="rId28"/>
    <p:sldId id="303" r:id="rId29"/>
    <p:sldId id="305" r:id="rId30"/>
    <p:sldId id="275" r:id="rId31"/>
    <p:sldId id="295" r:id="rId32"/>
    <p:sldId id="279" r:id="rId33"/>
    <p:sldId id="277" r:id="rId34"/>
    <p:sldId id="297" r:id="rId35"/>
    <p:sldId id="304" r:id="rId36"/>
    <p:sldId id="306" r:id="rId37"/>
    <p:sldId id="307" r:id="rId38"/>
    <p:sldId id="308" r:id="rId39"/>
    <p:sldId id="309" r:id="rId40"/>
    <p:sldId id="284" r:id="rId41"/>
    <p:sldId id="287" r:id="rId42"/>
    <p:sldId id="288" r:id="rId43"/>
    <p:sldId id="289" r:id="rId44"/>
    <p:sldId id="290" r:id="rId45"/>
    <p:sldId id="291" r:id="rId46"/>
    <p:sldId id="285" r:id="rId47"/>
    <p:sldId id="272" r:id="rId48"/>
    <p:sldId id="267" r:id="rId49"/>
    <p:sldId id="274" r:id="rId50"/>
    <p:sldId id="266" r:id="rId51"/>
    <p:sldId id="2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06580"/>
    <a:srgbClr val="9FE3F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840A7-215F-46B9-8079-D32CF239F9FB}" v="248" dt="2022-07-11T14:17:22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A3E8-1B6A-A9AE-EBC4-46D29A19C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B97E7-0556-FFEA-6547-20156E68A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52374-2A02-3CED-70A5-795A45DC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EDEA-BD6C-CEB1-86BC-F2E95AB3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68A27-ABB9-1101-AD0A-53A2B8C3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1614-BCA7-2867-5B97-F6AE544B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FECEF-2A91-CCCE-6762-B331ABF8B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F2D7-A09E-02FE-C9EC-DE76029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6C07-E17C-04CD-69E5-18012B5F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CFE1E-B63E-2B9B-C565-F801EEC3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8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F60A1-8B35-4508-6047-2AA7A6570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A9CD6-6AD5-8EDA-7CCB-5DCE708DA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CDF1D-772B-52C0-18E6-30858E71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C2A8C-3782-76AF-5275-6A629EA6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4E4C5-D201-9DEB-F142-4C620D65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5394-5CC5-4E17-D182-F6F6DD64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696D-3437-EA71-5408-A07178779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2A555-0B44-D099-B262-C2BF1281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F2AE3-C987-BA9B-12AF-D9E92AAE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74F95-9A2D-14EB-28A4-688CB43F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027D-2D18-6DAD-3098-69ED1DDC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994B-E867-CBC7-BDC1-0760B186C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39F4-9099-F4FD-4A40-2589B017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6CF60-3D86-6AF3-C766-EA4BED98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068C-0637-BAC3-838D-7ED0145F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9798-ACE5-7AF5-703B-41324934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EA84-22F3-FC8D-B9FF-C608926F3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398E4-0D91-DB4C-B5D7-091D8D849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54F28-3D4B-F380-E31D-FD463FC2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FB4F2-B4ED-630A-E788-509EAC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8AFF8-8956-562B-70A2-F274D62F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766A-F45B-CE20-E936-BC6AF6B1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74A51-CD7B-04D2-5264-C5C572AA2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3D92E-15A8-889A-5834-C3425B5E0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28EDC-2DFE-C78B-6D5F-F2320A2AD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4F1F7-B1D6-1372-E0B7-1D9F09E69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484F6-8447-DF46-B7B1-0221B566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901AA-5C64-C5B0-A820-A2B8DFC1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46AD3-CD71-B1B0-C800-DDA31C7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EF3D-C5FD-A022-8AE8-E322514C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1202D-AE09-88B5-6609-63311E32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EB85C-2303-7DD2-3619-486DA307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0414-77FE-92F0-93EF-07E96CF7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06FF5-A1A0-F06D-4751-E4649F6E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E8A1B-320C-D8A9-B6D1-8EC29EE1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E52D-9018-35B4-AF95-6A8621F3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9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D9C8-7874-65B7-5EB9-F46A1D28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6B2C-EAF9-F49B-7D58-FBF6E3CE4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223F6-BD11-3365-8315-EB939090A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891BC-B1C3-BFB0-B564-C79205F6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81E60-3263-2BDC-80A8-6629298D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33DD4-EB97-B2FC-BE1D-B122FBAA3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3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FB1D-2260-A44E-AFEE-A5983A29C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165B2-E961-1AB7-5647-A100C18F8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770BE-D17A-E1A2-3E20-C9C9E7FD8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5072-A18C-36F9-78EF-1CE3AA7D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F058E-6630-5AC7-B1C3-64135095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F3862-7580-218E-8A43-521208B0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ABAB-4327-4EB8-7D08-3B4CDB89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99AAA-E4CD-98E4-AC0B-07ECD1E0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640DE-A61B-F208-BC83-F32632AA9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702C9-5D7A-4848-A64D-4DBA5681E65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97322-5554-E511-E9B8-169511607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995E1-1F0F-4A74-3EDE-20948A4B4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5A731-96A7-4C0E-9BB7-DD55B5D3C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metrictools.com/Documentation/PerspectiveProjectionEllipse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ometrictools.com/Documentation/PerspectiveProjectionEllipse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05250F83-5FEA-25C1-3AFE-73DBCC9723EA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5" name="Picture 4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BDDC5E51-C56F-AE84-A8F9-26A2F17AD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594655-8433-DDEE-F878-E5D6A3E7E9E3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3000"/>
                  </a:srgbClr>
                </a:gs>
                <a:gs pos="85000">
                  <a:schemeClr val="accent1">
                    <a:lumMod val="20000"/>
                    <a:lumOff val="80000"/>
                    <a:alpha val="88000"/>
                  </a:schemeClr>
                </a:gs>
                <a:gs pos="100000">
                  <a:schemeClr val="accent1">
                    <a:lumMod val="40000"/>
                    <a:lumOff val="60000"/>
                    <a:alpha val="81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347EB9-D3E3-AC4F-8585-771D0D0A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25177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/>
              <a:t>Perspectively</a:t>
            </a:r>
            <a:r>
              <a:rPr lang="en-US" sz="4400" dirty="0"/>
              <a:t> Projecting Orbits</a:t>
            </a:r>
            <a:br>
              <a:rPr lang="en-US" sz="4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100" dirty="0">
                <a:solidFill>
                  <a:srgbClr val="0070C0"/>
                </a:solidFill>
              </a:rPr>
              <a:t>Chuck Noble, </a:t>
            </a:r>
            <a:r>
              <a:rPr lang="en-US" sz="3100" dirty="0" err="1">
                <a:solidFill>
                  <a:srgbClr val="0070C0"/>
                </a:solidFill>
              </a:rPr>
              <a:t>Gamergenic</a:t>
            </a:r>
            <a:br>
              <a:rPr lang="en-US" sz="4400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6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ackground">
            <a:extLst>
              <a:ext uri="{FF2B5EF4-FFF2-40B4-BE49-F238E27FC236}">
                <a16:creationId xmlns:a16="http://schemas.microsoft.com/office/drawing/2014/main" id="{10765A1E-19A4-B029-3B3F-10C50E0BA174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42" name="Picture 4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AB63B6D2-1578-493F-7EE6-A967AAEF7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975E1C-F1C5-FCD7-95AB-8CE20F025596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097960-AF59-6E44-913B-A3E3A63B2FB5}"/>
              </a:ext>
            </a:extLst>
          </p:cNvPr>
          <p:cNvCxnSpPr>
            <a:cxnSpLocks/>
          </p:cNvCxnSpPr>
          <p:nvPr/>
        </p:nvCxnSpPr>
        <p:spPr>
          <a:xfrm flipH="1" flipV="1">
            <a:off x="6486556" y="3599983"/>
            <a:ext cx="2928363" cy="275572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68145">
            <a:off x="4111077" y="3100872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27221F-D616-1019-0D40-5D104F6C425A}"/>
              </a:ext>
            </a:extLst>
          </p:cNvPr>
          <p:cNvSpPr/>
          <p:nvPr/>
        </p:nvSpPr>
        <p:spPr>
          <a:xfrm>
            <a:off x="8320462" y="3689435"/>
            <a:ext cx="178904" cy="1789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83941C-0D43-F652-3169-5C1EA67F4F2A}"/>
              </a:ext>
            </a:extLst>
          </p:cNvPr>
          <p:cNvSpPr/>
          <p:nvPr/>
        </p:nvSpPr>
        <p:spPr>
          <a:xfrm>
            <a:off x="6309380" y="3510531"/>
            <a:ext cx="178904" cy="1789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AC697-7C76-0A9B-7EFE-7ED36CB9282E}"/>
              </a:ext>
            </a:extLst>
          </p:cNvPr>
          <p:cNvCxnSpPr>
            <a:cxnSpLocks/>
            <a:stCxn id="22" idx="0"/>
            <a:endCxn id="10" idx="0"/>
          </p:cNvCxnSpPr>
          <p:nvPr/>
        </p:nvCxnSpPr>
        <p:spPr>
          <a:xfrm flipH="1">
            <a:off x="6398832" y="3101576"/>
            <a:ext cx="28776" cy="408955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12B975-6807-5FD5-CFBA-B791D178EF1F}"/>
              </a:ext>
            </a:extLst>
          </p:cNvPr>
          <p:cNvCxnSpPr>
            <a:cxnSpLocks/>
            <a:stCxn id="22" idx="6"/>
            <a:endCxn id="10" idx="6"/>
          </p:cNvCxnSpPr>
          <p:nvPr/>
        </p:nvCxnSpPr>
        <p:spPr>
          <a:xfrm flipH="1" flipV="1">
            <a:off x="6488284" y="3599983"/>
            <a:ext cx="2195567" cy="201306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EE282A-0B12-6F58-A8A3-7C4D555B3CEC}"/>
              </a:ext>
            </a:extLst>
          </p:cNvPr>
          <p:cNvSpPr txBox="1"/>
          <p:nvPr/>
        </p:nvSpPr>
        <p:spPr>
          <a:xfrm>
            <a:off x="6144083" y="30852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801198-7EDA-B37B-6DF8-88464F56FDEE}"/>
              </a:ext>
            </a:extLst>
          </p:cNvPr>
          <p:cNvSpPr txBox="1"/>
          <p:nvPr/>
        </p:nvSpPr>
        <p:spPr>
          <a:xfrm>
            <a:off x="7253925" y="3279698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37C049-4606-ECF2-46B8-33E56A627817}"/>
              </a:ext>
            </a:extLst>
          </p:cNvPr>
          <p:cNvSpPr txBox="1"/>
          <p:nvPr/>
        </p:nvSpPr>
        <p:spPr>
          <a:xfrm>
            <a:off x="6073904" y="356324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F76036-8039-1FB2-AADE-7823E2A57DA1}"/>
                  </a:ext>
                </a:extLst>
              </p:cNvPr>
              <p:cNvSpPr txBox="1"/>
              <p:nvPr/>
            </p:nvSpPr>
            <p:spPr>
              <a:xfrm>
                <a:off x="6590215" y="2245297"/>
                <a:ext cx="184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F76036-8039-1FB2-AADE-7823E2A57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15" y="2245297"/>
                <a:ext cx="184666" cy="276999"/>
              </a:xfrm>
              <a:prstGeom prst="rect">
                <a:avLst/>
              </a:prstGeom>
              <a:blipFill>
                <a:blip r:embed="rId3"/>
                <a:stretch>
                  <a:fillRect l="-20000" t="-23913" r="-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3070D-6092-2709-D5A0-ADC102BBE868}"/>
                  </a:ext>
                </a:extLst>
              </p:cNvPr>
              <p:cNvSpPr txBox="1"/>
              <p:nvPr/>
            </p:nvSpPr>
            <p:spPr>
              <a:xfrm>
                <a:off x="9087308" y="3872721"/>
                <a:ext cx="191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3070D-6092-2709-D5A0-ADC102BBE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308" y="3872721"/>
                <a:ext cx="191783" cy="276999"/>
              </a:xfrm>
              <a:prstGeom prst="rect">
                <a:avLst/>
              </a:prstGeom>
              <a:blipFill>
                <a:blip r:embed="rId4"/>
                <a:stretch>
                  <a:fillRect l="-19355" t="-23913" r="-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626776-2CD7-F3FD-3330-467769BEFC1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6427608" y="2245297"/>
            <a:ext cx="58948" cy="856279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DCC2B0-8AD3-5795-B28A-19FA1718647C}"/>
                  </a:ext>
                </a:extLst>
              </p:cNvPr>
              <p:cNvSpPr txBox="1"/>
              <p:nvPr/>
            </p:nvSpPr>
            <p:spPr>
              <a:xfrm>
                <a:off x="4636779" y="4579576"/>
                <a:ext cx="30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DCC2B0-8AD3-5795-B28A-19FA1718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79" y="4579576"/>
                <a:ext cx="3014608" cy="276999"/>
              </a:xfrm>
              <a:prstGeom prst="rect">
                <a:avLst/>
              </a:prstGeom>
              <a:blipFill>
                <a:blip r:embed="rId5"/>
                <a:stretch>
                  <a:fillRect t="-23913" r="-1052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6F6F925-21EC-06B5-69C9-F1697FE7A2E5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70213A88-B7CD-3C75-0E25-FEB4F3BE0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054" y="1962737"/>
                <a:ext cx="2852134" cy="113883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Yay!  A new equation.</a:t>
                </a:r>
                <a:b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b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are 2D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70213A88-B7CD-3C75-0E25-FEB4F3BE0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54" y="1962737"/>
                <a:ext cx="2852134" cy="1138839"/>
              </a:xfrm>
              <a:prstGeom prst="rect">
                <a:avLst/>
              </a:prstGeom>
              <a:blipFill>
                <a:blip r:embed="rId6"/>
                <a:stretch>
                  <a:fillRect l="-2564" t="-7487" r="-2778" b="-6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85BBCE72-F78D-8B73-7162-DE5B201AB2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5421" y="4730800"/>
                <a:ext cx="2852134" cy="1138839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Focus: </a:t>
                </a:r>
                <a:r>
                  <a:rPr lang="en-US" sz="2400" b="1" dirty="0"/>
                  <a:t>f</a:t>
                </a:r>
                <a:b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Center: </a:t>
                </a:r>
                <a:r>
                  <a:rPr lang="en-US" sz="2400" b="1" dirty="0"/>
                  <a:t>k</a:t>
                </a:r>
              </a:p>
              <a:p>
                <a:pPr algn="ctr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Major axis: </a:t>
                </a:r>
                <a:r>
                  <a:rPr lang="en-US" sz="2400" i="1" dirty="0"/>
                  <a:t>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Minor Axis: </a:t>
                </a:r>
                <a:r>
                  <a:rPr lang="en-US" sz="2400" i="1" dirty="0"/>
                  <a:t>b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8" name="Title 1">
                <a:extLst>
                  <a:ext uri="{FF2B5EF4-FFF2-40B4-BE49-F238E27FC236}">
                    <a16:creationId xmlns:a16="http://schemas.microsoft.com/office/drawing/2014/main" id="{85BBCE72-F78D-8B73-7162-DE5B201AB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421" y="4730800"/>
                <a:ext cx="2852134" cy="1138839"/>
              </a:xfrm>
              <a:prstGeom prst="rect">
                <a:avLst/>
              </a:prstGeom>
              <a:blipFill>
                <a:blip r:embed="rId7"/>
                <a:stretch>
                  <a:fillRect t="-11230" b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ED42436-9D36-A1B5-EC56-812F186409B0}"/>
              </a:ext>
            </a:extLst>
          </p:cNvPr>
          <p:cNvSpPr txBox="1"/>
          <p:nvPr/>
        </p:nvSpPr>
        <p:spPr>
          <a:xfrm>
            <a:off x="8540700" y="3250810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EB59596-A041-FD03-65E6-428091F4BB07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7659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Meanwhile, On the Projection Plane…</a:t>
            </a:r>
          </a:p>
        </p:txBody>
      </p:sp>
    </p:spTree>
    <p:extLst>
      <p:ext uri="{BB962C8B-B14F-4D97-AF65-F5344CB8AC3E}">
        <p14:creationId xmlns:p14="http://schemas.microsoft.com/office/powerpoint/2010/main" val="361898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Background">
            <a:extLst>
              <a:ext uri="{FF2B5EF4-FFF2-40B4-BE49-F238E27FC236}">
                <a16:creationId xmlns:a16="http://schemas.microsoft.com/office/drawing/2014/main" id="{A5200553-5CB4-474B-80D6-C94B98EFB8BE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1" name="Picture 30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CB9E996C-2F69-7176-1545-B508C43BE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4C9AE7-0523-94B9-9EF3-231331C8ACF4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588185">
            <a:off x="4210468" y="3021358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631224" y="134871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588185">
            <a:off x="4210467" y="3021358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6334125" y="3533775"/>
            <a:ext cx="4629150" cy="104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flipV="1">
            <a:off x="6334125" y="2390775"/>
            <a:ext cx="12573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F7CADC-4C51-5901-88F4-0523A3AF3AE5}"/>
              </a:ext>
            </a:extLst>
          </p:cNvPr>
          <p:cNvSpPr txBox="1"/>
          <p:nvPr/>
        </p:nvSpPr>
        <p:spPr>
          <a:xfrm>
            <a:off x="8648700" y="2677894"/>
            <a:ext cx="20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Axes of </a:t>
            </a:r>
            <a:r>
              <a:rPr lang="en-US" dirty="0">
                <a:solidFill>
                  <a:srgbClr val="0070C0"/>
                </a:solidFill>
              </a:rPr>
              <a:t>Unprojected</a:t>
            </a:r>
            <a:r>
              <a:rPr lang="en-US" dirty="0"/>
              <a:t> Ellipse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05270-BBA6-21CB-E001-D295297E57C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01200-3587-4A42-160B-FE2B4919A399}"/>
              </a:ext>
            </a:extLst>
          </p:cNvPr>
          <p:cNvSpPr txBox="1"/>
          <p:nvPr/>
        </p:nvSpPr>
        <p:spPr>
          <a:xfrm>
            <a:off x="638175" y="2333446"/>
            <a:ext cx="2056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The new 2D unit vectors are NOT projections of the 3D unit vectors.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3944847-B022-0F18-3210-DAAC00FF9AC6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Unit Vector Projections</a:t>
            </a:r>
          </a:p>
        </p:txBody>
      </p:sp>
    </p:spTree>
    <p:extLst>
      <p:ext uri="{BB962C8B-B14F-4D97-AF65-F5344CB8AC3E}">
        <p14:creationId xmlns:p14="http://schemas.microsoft.com/office/powerpoint/2010/main" val="203835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588185">
            <a:off x="4210468" y="3021358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631224" y="134871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588185">
            <a:off x="4210467" y="3021358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6334125" y="3533775"/>
            <a:ext cx="4629150" cy="104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flipV="1">
            <a:off x="6334125" y="2390775"/>
            <a:ext cx="12573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F7CADC-4C51-5901-88F4-0523A3AF3AE5}"/>
              </a:ext>
            </a:extLst>
          </p:cNvPr>
          <p:cNvSpPr txBox="1"/>
          <p:nvPr/>
        </p:nvSpPr>
        <p:spPr>
          <a:xfrm>
            <a:off x="8753475" y="2299960"/>
            <a:ext cx="2056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axes of the unprojected ellipse are different than the </a:t>
            </a:r>
            <a:r>
              <a:rPr lang="en-US" dirty="0">
                <a:solidFill>
                  <a:srgbClr val="0070C0"/>
                </a:solidFill>
              </a:rPr>
              <a:t>projected</a:t>
            </a:r>
            <a:r>
              <a:rPr lang="en-US" dirty="0"/>
              <a:t> ellipse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F1013D-235D-606D-B7F1-24DC4F860BF2}"/>
              </a:ext>
            </a:extLst>
          </p:cNvPr>
          <p:cNvCxnSpPr>
            <a:cxnSpLocks/>
          </p:cNvCxnSpPr>
          <p:nvPr/>
        </p:nvCxnSpPr>
        <p:spPr>
          <a:xfrm>
            <a:off x="6334125" y="3533775"/>
            <a:ext cx="4629150" cy="866775"/>
          </a:xfrm>
          <a:prstGeom prst="straightConnector1">
            <a:avLst/>
          </a:prstGeom>
          <a:ln w="19050">
            <a:solidFill>
              <a:srgbClr val="0070C0"/>
            </a:solidFill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87B6E8-17F5-9B17-A3D6-2CCBB2F43A3A}"/>
              </a:ext>
            </a:extLst>
          </p:cNvPr>
          <p:cNvCxnSpPr>
            <a:cxnSpLocks/>
          </p:cNvCxnSpPr>
          <p:nvPr/>
        </p:nvCxnSpPr>
        <p:spPr>
          <a:xfrm flipV="1">
            <a:off x="6334125" y="2105025"/>
            <a:ext cx="171450" cy="1428750"/>
          </a:xfrm>
          <a:prstGeom prst="straightConnector1">
            <a:avLst/>
          </a:prstGeom>
          <a:ln w="19050">
            <a:solidFill>
              <a:srgbClr val="0070C0"/>
            </a:solidFill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8FE20D-0601-AEA2-6030-1B92D1C2265E}"/>
              </a:ext>
            </a:extLst>
          </p:cNvPr>
          <p:cNvSpPr txBox="1"/>
          <p:nvPr/>
        </p:nvSpPr>
        <p:spPr>
          <a:xfrm>
            <a:off x="8906647" y="4832228"/>
            <a:ext cx="205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of course, the a, b lengths are different, too.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Unit Vector Projections</a:t>
            </a:r>
          </a:p>
        </p:txBody>
      </p:sp>
    </p:spTree>
    <p:extLst>
      <p:ext uri="{BB962C8B-B14F-4D97-AF65-F5344CB8AC3E}">
        <p14:creationId xmlns:p14="http://schemas.microsoft.com/office/powerpoint/2010/main" val="149622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Background">
            <a:extLst>
              <a:ext uri="{FF2B5EF4-FFF2-40B4-BE49-F238E27FC236}">
                <a16:creationId xmlns:a16="http://schemas.microsoft.com/office/drawing/2014/main" id="{38DD3C44-7260-A378-518E-5294F9191C3F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24" name="Picture 23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003771C9-6F6E-6477-20FA-B54614ADE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BAF2-062C-A3B5-7D8D-0222AC5A75B3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588185">
            <a:off x="4210468" y="3021357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631224" y="134871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588185">
            <a:off x="4210467" y="3021358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6334125" y="3533775"/>
            <a:ext cx="4629150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flipV="1">
            <a:off x="6334125" y="2105025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D15F78-2DEB-8F6B-1F16-8E4C1C76B954}"/>
              </a:ext>
            </a:extLst>
          </p:cNvPr>
          <p:cNvSpPr txBox="1"/>
          <p:nvPr/>
        </p:nvSpPr>
        <p:spPr>
          <a:xfrm>
            <a:off x="8439150" y="2763938"/>
            <a:ext cx="205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Axes of </a:t>
            </a:r>
            <a:r>
              <a:rPr lang="en-US" dirty="0">
                <a:solidFill>
                  <a:srgbClr val="0070C0"/>
                </a:solidFill>
              </a:rPr>
              <a:t>Projected </a:t>
            </a:r>
            <a:r>
              <a:rPr lang="en-US" dirty="0"/>
              <a:t>Ellipse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294AB-CCBC-CD3A-3D3F-6FBFA1DE78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51896BA-965D-C91B-AB82-60A09AC8FBE4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Unit Vector Projections</a:t>
            </a:r>
          </a:p>
        </p:txBody>
      </p:sp>
    </p:spTree>
    <p:extLst>
      <p:ext uri="{BB962C8B-B14F-4D97-AF65-F5344CB8AC3E}">
        <p14:creationId xmlns:p14="http://schemas.microsoft.com/office/powerpoint/2010/main" val="101805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Unit Vector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DF512-5DFC-41DA-121A-38907C80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414462"/>
            <a:ext cx="6686550" cy="3743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1A92C1-809B-6399-13CC-7B1DD9EFDCF7}"/>
              </a:ext>
            </a:extLst>
          </p:cNvPr>
          <p:cNvSpPr txBox="1"/>
          <p:nvPr/>
        </p:nvSpPr>
        <p:spPr>
          <a:xfrm>
            <a:off x="7658101" y="1544511"/>
            <a:ext cx="4219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between unprojected unit vectors (gray) and projected unit vectors (yellow, magenta) in a projection of Mercury’s orbit.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Notice how the projected unit vectors are 90 degrees apart.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Semi-Major and Semi-Minor axes distances will differ between unprojected/projected conic sections, as will the center.</a:t>
            </a:r>
          </a:p>
        </p:txBody>
      </p:sp>
    </p:spTree>
    <p:extLst>
      <p:ext uri="{BB962C8B-B14F-4D97-AF65-F5344CB8AC3E}">
        <p14:creationId xmlns:p14="http://schemas.microsoft.com/office/powerpoint/2010/main" val="78386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61FDE-DFE7-E3DE-0B68-1403A869A1AB}"/>
              </a:ext>
            </a:extLst>
          </p:cNvPr>
          <p:cNvSpPr txBox="1"/>
          <p:nvPr/>
        </p:nvSpPr>
        <p:spPr>
          <a:xfrm>
            <a:off x="486159" y="1487361"/>
            <a:ext cx="3123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 perspective projection is only half the battle.</a:t>
            </a:r>
          </a:p>
          <a:p>
            <a:endParaRPr lang="en-US" dirty="0"/>
          </a:p>
          <a:p>
            <a:r>
              <a:rPr lang="en-US" dirty="0"/>
              <a:t>Each orbit must be clipped against the view frustum so only visible portions of the orbit are tessellated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FEC7-1026-8973-D284-2A5C7714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88" y="1487361"/>
            <a:ext cx="7580403" cy="32289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D38194-B733-7F32-3F8F-FD4D9B551710}"/>
              </a:ext>
            </a:extLst>
          </p:cNvPr>
          <p:cNvSpPr txBox="1"/>
          <p:nvPr/>
        </p:nvSpPr>
        <p:spPr>
          <a:xfrm>
            <a:off x="3771899" y="5010791"/>
            <a:ext cx="80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Zoomed-out projection of Mercury’s obit to make the clipped locations visible.</a:t>
            </a:r>
          </a:p>
        </p:txBody>
      </p:sp>
    </p:spTree>
    <p:extLst>
      <p:ext uri="{BB962C8B-B14F-4D97-AF65-F5344CB8AC3E}">
        <p14:creationId xmlns:p14="http://schemas.microsoft.com/office/powerpoint/2010/main" val="216692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Background">
            <a:extLst>
              <a:ext uri="{FF2B5EF4-FFF2-40B4-BE49-F238E27FC236}">
                <a16:creationId xmlns:a16="http://schemas.microsoft.com/office/drawing/2014/main" id="{02E8A910-CE36-D36C-A0A9-D5815C93D839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50" name="Picture 49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EEF8913D-805A-3F64-FCE4-51F6D07CA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CBFE1F-843B-9947-A592-587C9098D450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460A5C62-CB2D-5C9B-DDBC-3EDAC851567F}"/>
              </a:ext>
            </a:extLst>
          </p:cNvPr>
          <p:cNvSpPr/>
          <p:nvPr/>
        </p:nvSpPr>
        <p:spPr>
          <a:xfrm rot="369391">
            <a:off x="3481766" y="3126132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 flipH="1">
            <a:off x="5829300" y="3848100"/>
            <a:ext cx="3552825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831E9F-E8CF-D128-7E11-B38815ABEAD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5AF537-48F2-B337-81DE-02FAE14A38C7}"/>
              </a:ext>
            </a:extLst>
          </p:cNvPr>
          <p:cNvCxnSpPr>
            <a:cxnSpLocks/>
          </p:cNvCxnSpPr>
          <p:nvPr/>
        </p:nvCxnSpPr>
        <p:spPr>
          <a:xfrm>
            <a:off x="5829300" y="514350"/>
            <a:ext cx="0" cy="333375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C7796BA-55E0-D252-8DA7-0F93BC1F640E}"/>
              </a:ext>
            </a:extLst>
          </p:cNvPr>
          <p:cNvSpPr/>
          <p:nvPr/>
        </p:nvSpPr>
        <p:spPr>
          <a:xfrm rot="369391">
            <a:off x="3481764" y="3126133"/>
            <a:ext cx="4575510" cy="1177127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821418-5DB8-79A2-1F6A-4AFB65C9F7C6}"/>
                  </a:ext>
                </a:extLst>
              </p:cNvPr>
              <p:cNvSpPr txBox="1"/>
              <p:nvPr/>
            </p:nvSpPr>
            <p:spPr>
              <a:xfrm>
                <a:off x="4237669" y="6323383"/>
                <a:ext cx="30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821418-5DB8-79A2-1F6A-4AFB65C9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69" y="6323383"/>
                <a:ext cx="3014608" cy="276999"/>
              </a:xfrm>
              <a:prstGeom prst="rect">
                <a:avLst/>
              </a:prstGeom>
              <a:blipFill>
                <a:blip r:embed="rId3"/>
                <a:stretch>
                  <a:fillRect t="-23913" r="-1050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A5B09D05-48DC-91D7-E190-4102946A3661}"/>
              </a:ext>
            </a:extLst>
          </p:cNvPr>
          <p:cNvSpPr txBox="1"/>
          <p:nvPr/>
        </p:nvSpPr>
        <p:spPr>
          <a:xfrm>
            <a:off x="288277" y="1903624"/>
            <a:ext cx="2635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could do math in the 2D space of the projection plane.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also the space a GPU performs clipping.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066FDF-6EFF-E3BB-4131-3B08AAD790B0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5829300" y="3848100"/>
            <a:ext cx="2214780" cy="111947"/>
          </a:xfrm>
          <a:prstGeom prst="straightConnector1">
            <a:avLst/>
          </a:prstGeom>
          <a:ln w="19050">
            <a:solidFill>
              <a:srgbClr val="0070C0"/>
            </a:solidFill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F94E3B-1590-3EF2-40EA-89BA2A97C46A}"/>
              </a:ext>
            </a:extLst>
          </p:cNvPr>
          <p:cNvCxnSpPr>
            <a:cxnSpLocks/>
          </p:cNvCxnSpPr>
          <p:nvPr/>
        </p:nvCxnSpPr>
        <p:spPr>
          <a:xfrm flipV="1">
            <a:off x="5829300" y="3162895"/>
            <a:ext cx="123825" cy="685205"/>
          </a:xfrm>
          <a:prstGeom prst="straightConnector1">
            <a:avLst/>
          </a:prstGeom>
          <a:ln w="19050">
            <a:solidFill>
              <a:srgbClr val="0070C0"/>
            </a:solidFill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B698C25-9392-A4DB-CB38-1E4E546D2F69}"/>
              </a:ext>
            </a:extLst>
          </p:cNvPr>
          <p:cNvSpPr txBox="1"/>
          <p:nvPr/>
        </p:nvSpPr>
        <p:spPr>
          <a:xfrm>
            <a:off x="282118" y="4144713"/>
            <a:ext cx="263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clip boundaries are axis aligned.</a:t>
            </a:r>
          </a:p>
          <a:p>
            <a:r>
              <a:rPr lang="en-US" dirty="0"/>
              <a:t>But it’s still not the most convenient coordinate system for this problem.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AC298-E39B-943B-4B52-9DA4FA9FB0FF}"/>
              </a:ext>
            </a:extLst>
          </p:cNvPr>
          <p:cNvSpPr txBox="1"/>
          <p:nvPr/>
        </p:nvSpPr>
        <p:spPr>
          <a:xfrm>
            <a:off x="5983577" y="652141"/>
            <a:ext cx="2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0B3BD6-1843-8BF4-65D4-EB3247B7182F}"/>
              </a:ext>
            </a:extLst>
          </p:cNvPr>
          <p:cNvSpPr txBox="1"/>
          <p:nvPr/>
        </p:nvSpPr>
        <p:spPr>
          <a:xfrm>
            <a:off x="9157279" y="3345363"/>
            <a:ext cx="22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400B708-40E1-30CF-2367-8F890BCA8073}"/>
                  </a:ext>
                </a:extLst>
              </p:cNvPr>
              <p:cNvSpPr txBox="1"/>
              <p:nvPr/>
            </p:nvSpPr>
            <p:spPr>
              <a:xfrm>
                <a:off x="8156293" y="3960047"/>
                <a:ext cx="224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400B708-40E1-30CF-2367-8F890BCA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293" y="3960047"/>
                <a:ext cx="224846" cy="369332"/>
              </a:xfrm>
              <a:prstGeom prst="rect">
                <a:avLst/>
              </a:prstGeom>
              <a:blipFill>
                <a:blip r:embed="rId4"/>
                <a:stretch>
                  <a:fillRect t="-6667" r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A250BE9-8C82-B0E7-66A0-B255C569CC3F}"/>
                  </a:ext>
                </a:extLst>
              </p:cNvPr>
              <p:cNvSpPr txBox="1"/>
              <p:nvPr/>
            </p:nvSpPr>
            <p:spPr>
              <a:xfrm>
                <a:off x="5965898" y="2825234"/>
                <a:ext cx="224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A250BE9-8C82-B0E7-66A0-B255C569C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898" y="2825234"/>
                <a:ext cx="224846" cy="369332"/>
              </a:xfrm>
              <a:prstGeom prst="rect">
                <a:avLst/>
              </a:prstGeom>
              <a:blipFill>
                <a:blip r:embed="rId5"/>
                <a:stretch>
                  <a:fillRect t="-6557" r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itle 1">
            <a:extLst>
              <a:ext uri="{FF2B5EF4-FFF2-40B4-BE49-F238E27FC236}">
                <a16:creationId xmlns:a16="http://schemas.microsoft.com/office/drawing/2014/main" id="{ED190FC0-8794-BB1C-A348-452F869093A4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 in “Clip” Space… ?</a:t>
            </a:r>
          </a:p>
        </p:txBody>
      </p:sp>
    </p:spTree>
    <p:extLst>
      <p:ext uri="{BB962C8B-B14F-4D97-AF65-F5344CB8AC3E}">
        <p14:creationId xmlns:p14="http://schemas.microsoft.com/office/powerpoint/2010/main" val="265607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ackground">
            <a:extLst>
              <a:ext uri="{FF2B5EF4-FFF2-40B4-BE49-F238E27FC236}">
                <a16:creationId xmlns:a16="http://schemas.microsoft.com/office/drawing/2014/main" id="{31402CBC-CD80-E39F-7118-95C7BDD26078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42" name="Picture 4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CBECBF13-B3C9-68F6-EBCA-58950624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163459-0F10-3B05-E221-E1F78E8A42AE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55733">
            <a:off x="5144036" y="2302671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 rot="21167548">
            <a:off x="4564792" y="630032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155733">
            <a:off x="5144035" y="2302671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7353418" y="2851733"/>
            <a:ext cx="3038357" cy="18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rot="21167548" flipV="1">
            <a:off x="7267693" y="1386338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1C83DD-A7BC-94EE-CF31-EAEC116808BD}"/>
              </a:ext>
            </a:extLst>
          </p:cNvPr>
          <p:cNvSpPr txBox="1"/>
          <p:nvPr/>
        </p:nvSpPr>
        <p:spPr>
          <a:xfrm>
            <a:off x="9339591" y="1381227"/>
            <a:ext cx="228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 transformed into “space” of ellipse axes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983F8-4A0D-4334-EA34-2AF804A51718}"/>
              </a:ext>
            </a:extLst>
          </p:cNvPr>
          <p:cNvSpPr txBox="1"/>
          <p:nvPr/>
        </p:nvSpPr>
        <p:spPr>
          <a:xfrm>
            <a:off x="733401" y="2782669"/>
            <a:ext cx="24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Ellipse</a:t>
            </a:r>
          </a:p>
          <a:p>
            <a:r>
              <a:rPr lang="en-US" dirty="0"/>
              <a:t>equation is now simple: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/>
              <p:nvPr/>
            </p:nvSpPr>
            <p:spPr>
              <a:xfrm>
                <a:off x="760445" y="3466538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45" y="3466538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0A4EEC4-12ED-B3CC-B880-0AED24F01525}"/>
              </a:ext>
            </a:extLst>
          </p:cNvPr>
          <p:cNvSpPr txBox="1"/>
          <p:nvPr/>
        </p:nvSpPr>
        <p:spPr>
          <a:xfrm>
            <a:off x="302114" y="5148159"/>
            <a:ext cx="211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Exact equations for line rendering!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C2C92F-ADFA-E345-0200-9D81903BB3C6}"/>
                  </a:ext>
                </a:extLst>
              </p:cNvPr>
              <p:cNvSpPr txBox="1"/>
              <p:nvPr/>
            </p:nvSpPr>
            <p:spPr>
              <a:xfrm>
                <a:off x="2864216" y="5111068"/>
                <a:ext cx="1939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C2C92F-ADFA-E345-0200-9D81903B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16" y="5111068"/>
                <a:ext cx="1939826" cy="276999"/>
              </a:xfrm>
              <a:prstGeom prst="rect">
                <a:avLst/>
              </a:prstGeom>
              <a:blipFill>
                <a:blip r:embed="rId4"/>
                <a:stretch>
                  <a:fillRect l="-12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27A3C-3B85-B17F-FD89-6A51BA83991C}"/>
                  </a:ext>
                </a:extLst>
              </p:cNvPr>
              <p:cNvSpPr txBox="1"/>
              <p:nvPr/>
            </p:nvSpPr>
            <p:spPr>
              <a:xfrm>
                <a:off x="2785433" y="5471325"/>
                <a:ext cx="2057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27A3C-3B85-B17F-FD89-6A51BA83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33" y="5471325"/>
                <a:ext cx="2057871" cy="276999"/>
              </a:xfrm>
              <a:prstGeom prst="rect">
                <a:avLst/>
              </a:prstGeom>
              <a:blipFill>
                <a:blip r:embed="rId5"/>
                <a:stretch>
                  <a:fillRect l="-207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1608CB0-C7D4-AB51-3D7A-C909FA38E037}"/>
              </a:ext>
            </a:extLst>
          </p:cNvPr>
          <p:cNvSpPr txBox="1"/>
          <p:nvPr/>
        </p:nvSpPr>
        <p:spPr>
          <a:xfrm>
            <a:off x="2417135" y="5037785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A8242-08A1-6837-B98D-3F2FC4F79CA6}"/>
              </a:ext>
            </a:extLst>
          </p:cNvPr>
          <p:cNvSpPr txBox="1"/>
          <p:nvPr/>
        </p:nvSpPr>
        <p:spPr>
          <a:xfrm>
            <a:off x="2417135" y="5398041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C9E794-7F81-5FE9-21D9-B78BE911C89C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770E36-9675-EB9D-CE1C-1FD34F4BE696}"/>
                  </a:ext>
                </a:extLst>
              </p:cNvPr>
              <p:cNvSpPr txBox="1"/>
              <p:nvPr/>
            </p:nvSpPr>
            <p:spPr>
              <a:xfrm>
                <a:off x="302113" y="1063510"/>
                <a:ext cx="2698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Better space:</a:t>
                </a:r>
              </a:p>
              <a:p>
                <a:r>
                  <a:rPr lang="en-US" sz="2400" dirty="0"/>
                  <a:t>Align x, y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770E36-9675-EB9D-CE1C-1FD34F4BE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3" y="1063510"/>
                <a:ext cx="2698261" cy="830997"/>
              </a:xfrm>
              <a:prstGeom prst="rect">
                <a:avLst/>
              </a:prstGeom>
              <a:blipFill>
                <a:blip r:embed="rId6"/>
                <a:stretch>
                  <a:fillRect l="-3620" t="-5839" r="-6561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B225F49-08A9-C2B1-6F0C-5108599838AA}"/>
              </a:ext>
            </a:extLst>
          </p:cNvPr>
          <p:cNvSpPr txBox="1"/>
          <p:nvPr/>
        </p:nvSpPr>
        <p:spPr>
          <a:xfrm>
            <a:off x="6534350" y="5476773"/>
            <a:ext cx="56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Exact solution = no artifacts due to tessellation yet.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7D7643-55D2-1526-9AC3-8DE9172C80F1}"/>
              </a:ext>
            </a:extLst>
          </p:cNvPr>
          <p:cNvSpPr txBox="1"/>
          <p:nvPr/>
        </p:nvSpPr>
        <p:spPr>
          <a:xfrm>
            <a:off x="6534350" y="5785051"/>
            <a:ext cx="505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No need for any weird curve smoothing or </a:t>
            </a:r>
            <a:r>
              <a:rPr lang="en-US" dirty="0" err="1">
                <a:solidFill>
                  <a:srgbClr val="00B0F0"/>
                </a:solidFill>
              </a:rPr>
              <a:t>LODing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D688986-5EF1-5D6B-29FF-92C027002BE2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 in Projection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D11AED-8150-B0A2-8F69-AD5BDA6486EA}"/>
                  </a:ext>
                </a:extLst>
              </p:cNvPr>
              <p:cNvSpPr txBox="1"/>
              <p:nvPr/>
            </p:nvSpPr>
            <p:spPr>
              <a:xfrm>
                <a:off x="9937883" y="3160848"/>
                <a:ext cx="1090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D11AED-8150-B0A2-8F69-AD5BDA648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883" y="3160848"/>
                <a:ext cx="1090688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E8D3B2-5F02-9BAA-5B26-D9AA27A18863}"/>
                  </a:ext>
                </a:extLst>
              </p:cNvPr>
              <p:cNvSpPr txBox="1"/>
              <p:nvPr/>
            </p:nvSpPr>
            <p:spPr>
              <a:xfrm>
                <a:off x="6701600" y="924566"/>
                <a:ext cx="1090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E8D3B2-5F02-9BAA-5B26-D9AA27A1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600" y="924566"/>
                <a:ext cx="109068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517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Background">
            <a:extLst>
              <a:ext uri="{FF2B5EF4-FFF2-40B4-BE49-F238E27FC236}">
                <a16:creationId xmlns:a16="http://schemas.microsoft.com/office/drawing/2014/main" id="{DEA9DF53-23FE-60E1-610D-04F9D5688314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5" name="Picture 34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28448BDA-ED4F-F98C-2BCD-79D0ACE01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C21C2E-30F8-D956-62CB-B1C7C1E813D9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55733">
            <a:off x="4067593" y="3088033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 rot="21167548">
            <a:off x="3488349" y="1415394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155733">
            <a:off x="4067592" y="3088033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 rot="21167548">
            <a:off x="6313060" y="3343275"/>
            <a:ext cx="4629150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rot="21167548" flipV="1">
            <a:off x="6191250" y="2171700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1C83DD-A7BC-94EE-CF31-EAEC116808BD}"/>
              </a:ext>
            </a:extLst>
          </p:cNvPr>
          <p:cNvSpPr txBox="1"/>
          <p:nvPr/>
        </p:nvSpPr>
        <p:spPr>
          <a:xfrm>
            <a:off x="8263148" y="2166589"/>
            <a:ext cx="228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 transformed into “space” of ellipse axes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983F8-4A0D-4334-EA34-2AF804A51718}"/>
              </a:ext>
            </a:extLst>
          </p:cNvPr>
          <p:cNvSpPr txBox="1"/>
          <p:nvPr/>
        </p:nvSpPr>
        <p:spPr>
          <a:xfrm>
            <a:off x="266026" y="2583983"/>
            <a:ext cx="2747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frustum clip boundaries are no longer axis-aligned.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9383C6-4F1F-3A25-2887-161C31D726B0}"/>
                  </a:ext>
                </a:extLst>
              </p:cNvPr>
              <p:cNvSpPr txBox="1"/>
              <p:nvPr/>
            </p:nvSpPr>
            <p:spPr>
              <a:xfrm>
                <a:off x="8143534" y="4711596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9383C6-4F1F-3A25-2887-161C31D7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4" y="4711596"/>
                <a:ext cx="181762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A1A5-539D-BFDB-B332-5D85A47A24B0}"/>
                  </a:ext>
                </a:extLst>
              </p:cNvPr>
              <p:cNvSpPr txBox="1"/>
              <p:nvPr/>
            </p:nvSpPr>
            <p:spPr>
              <a:xfrm>
                <a:off x="1876456" y="4312355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0AA1A5-539D-BFDB-B332-5D85A47A2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456" y="4312355"/>
                <a:ext cx="181762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564AC5-5E5D-A043-A11B-9681038D46FE}"/>
                  </a:ext>
                </a:extLst>
              </p:cNvPr>
              <p:cNvSpPr txBox="1"/>
              <p:nvPr/>
            </p:nvSpPr>
            <p:spPr>
              <a:xfrm>
                <a:off x="5648728" y="911130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564AC5-5E5D-A043-A11B-9681038D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728" y="911130"/>
                <a:ext cx="181762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CE2A8B-53AA-5AA7-C9F8-DE889B80A0FA}"/>
                  </a:ext>
                </a:extLst>
              </p:cNvPr>
              <p:cNvSpPr txBox="1"/>
              <p:nvPr/>
            </p:nvSpPr>
            <p:spPr>
              <a:xfrm>
                <a:off x="4930015" y="5876231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CE2A8B-53AA-5AA7-C9F8-DE889B80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015" y="5876231"/>
                <a:ext cx="1817620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271E121-7679-CC21-63AF-412B387323C4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B8F80A-9C2B-1DE7-1C0A-9370DF59CC1B}"/>
                  </a:ext>
                </a:extLst>
              </p:cNvPr>
              <p:cNvSpPr txBox="1"/>
              <p:nvPr/>
            </p:nvSpPr>
            <p:spPr>
              <a:xfrm>
                <a:off x="9810409" y="4010848"/>
                <a:ext cx="1090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B8F80A-9C2B-1DE7-1C0A-9370DF59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09" y="4010848"/>
                <a:ext cx="1090688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5DF2AA-D669-56C0-7E45-8D8932ADE127}"/>
                  </a:ext>
                </a:extLst>
              </p:cNvPr>
              <p:cNvSpPr txBox="1"/>
              <p:nvPr/>
            </p:nvSpPr>
            <p:spPr>
              <a:xfrm>
                <a:off x="5648728" y="1763416"/>
                <a:ext cx="1090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5DF2AA-D669-56C0-7E45-8D8932ADE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728" y="1763416"/>
                <a:ext cx="1090688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43AF5158-5CC7-5B73-B5E0-0D29BED6A9E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 in Projection Space</a:t>
            </a:r>
          </a:p>
        </p:txBody>
      </p:sp>
    </p:spTree>
    <p:extLst>
      <p:ext uri="{BB962C8B-B14F-4D97-AF65-F5344CB8AC3E}">
        <p14:creationId xmlns:p14="http://schemas.microsoft.com/office/powerpoint/2010/main" val="222260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Background">
            <a:extLst>
              <a:ext uri="{FF2B5EF4-FFF2-40B4-BE49-F238E27FC236}">
                <a16:creationId xmlns:a16="http://schemas.microsoft.com/office/drawing/2014/main" id="{AAF4994A-9A7B-BFFA-395B-E30CF77B4FDD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6" name="Picture 35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0DFFF3E7-5E8D-A2FA-E740-297BAA7EC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C97DC1-590B-51F7-04B2-6974A4589B20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55733">
            <a:off x="6494658" y="2849908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 rot="21167548">
            <a:off x="5915414" y="117726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155733">
            <a:off x="6494657" y="2849908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8704040" y="3398970"/>
            <a:ext cx="2783111" cy="20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rot="21167548" flipV="1">
            <a:off x="8618315" y="1933575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1C83DD-A7BC-94EE-CF31-EAEC116808BD}"/>
              </a:ext>
            </a:extLst>
          </p:cNvPr>
          <p:cNvSpPr txBox="1"/>
          <p:nvPr/>
        </p:nvSpPr>
        <p:spPr>
          <a:xfrm>
            <a:off x="2218218" y="1341660"/>
            <a:ext cx="228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Intersection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/>
              <p:nvPr/>
            </p:nvSpPr>
            <p:spPr>
              <a:xfrm>
                <a:off x="1513594" y="2367279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594" y="2367279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448C7-FA1B-3624-842B-D71B16CD288F}"/>
                  </a:ext>
                </a:extLst>
              </p:cNvPr>
              <p:cNvSpPr txBox="1"/>
              <p:nvPr/>
            </p:nvSpPr>
            <p:spPr>
              <a:xfrm>
                <a:off x="3563412" y="1782685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448C7-FA1B-3624-842B-D71B16CD2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412" y="1782685"/>
                <a:ext cx="181762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A4E7-3540-63D1-B5F3-67EAE2CAE7F7}"/>
                  </a:ext>
                </a:extLst>
              </p:cNvPr>
              <p:cNvSpPr txBox="1"/>
              <p:nvPr/>
            </p:nvSpPr>
            <p:spPr>
              <a:xfrm>
                <a:off x="3613037" y="2746909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A4E7-3540-63D1-B5F3-67EAE2CA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37" y="2746909"/>
                <a:ext cx="181762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FDD8CF-4831-862E-8AED-F86FE1D6794F}"/>
                  </a:ext>
                </a:extLst>
              </p:cNvPr>
              <p:cNvSpPr txBox="1"/>
              <p:nvPr/>
            </p:nvSpPr>
            <p:spPr>
              <a:xfrm>
                <a:off x="3598789" y="2264797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FDD8CF-4831-862E-8AED-F86FE1D6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9" y="2264797"/>
                <a:ext cx="181762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8BC431-EEDC-E731-E56F-202EDB136C5A}"/>
                  </a:ext>
                </a:extLst>
              </p:cNvPr>
              <p:cNvSpPr txBox="1"/>
              <p:nvPr/>
            </p:nvSpPr>
            <p:spPr>
              <a:xfrm>
                <a:off x="3613037" y="3220926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8BC431-EEDC-E731-E56F-202EDB13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37" y="3220926"/>
                <a:ext cx="181762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CD9DF4F-8A67-0538-3900-7FBD9DBC54A0}"/>
              </a:ext>
            </a:extLst>
          </p:cNvPr>
          <p:cNvSpPr txBox="1"/>
          <p:nvPr/>
        </p:nvSpPr>
        <p:spPr>
          <a:xfrm>
            <a:off x="1685609" y="3782892"/>
            <a:ext cx="432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Just a generalized ellipse/line intersection: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45254-72F0-A5C5-0B6C-A78D0737B5BD}"/>
                  </a:ext>
                </a:extLst>
              </p:cNvPr>
              <p:cNvSpPr txBox="1"/>
              <p:nvPr/>
            </p:nvSpPr>
            <p:spPr>
              <a:xfrm>
                <a:off x="1747447" y="4088956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45254-72F0-A5C5-0B6C-A78D0737B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447" y="4088956"/>
                <a:ext cx="186559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F64F6-FCB2-8BAB-993C-3A1A65DD36AF}"/>
                  </a:ext>
                </a:extLst>
              </p:cNvPr>
              <p:cNvSpPr txBox="1"/>
              <p:nvPr/>
            </p:nvSpPr>
            <p:spPr>
              <a:xfrm>
                <a:off x="3692111" y="4223917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F64F6-FCB2-8BAB-993C-3A1A65DD3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111" y="4223917"/>
                <a:ext cx="181762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7C31432-FD93-B6F1-5B5F-6639E41B4736}"/>
              </a:ext>
            </a:extLst>
          </p:cNvPr>
          <p:cNvSpPr txBox="1"/>
          <p:nvPr/>
        </p:nvSpPr>
        <p:spPr>
          <a:xfrm>
            <a:off x="2165638" y="4821725"/>
            <a:ext cx="32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Trivial to solve by substitution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53BDFC-9873-D8E0-DAE8-D85B59BD1CC9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1CBA8CD-0B1E-FE3B-B71F-1D903A98C77F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Clipping the conic</a:t>
            </a:r>
          </a:p>
        </p:txBody>
      </p:sp>
    </p:spTree>
    <p:extLst>
      <p:ext uri="{BB962C8B-B14F-4D97-AF65-F5344CB8AC3E}">
        <p14:creationId xmlns:p14="http://schemas.microsoft.com/office/powerpoint/2010/main" val="239899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ackground">
            <a:extLst>
              <a:ext uri="{FF2B5EF4-FFF2-40B4-BE49-F238E27FC236}">
                <a16:creationId xmlns:a16="http://schemas.microsoft.com/office/drawing/2014/main" id="{862970F3-33FA-0FF6-0D46-FCAF46D914A6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0" name="Picture 29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D923DAD7-D2F6-A09D-E470-607172C60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E94813-35E8-1C10-9C0E-196746B6D817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347EB9-D3E3-AC4F-8585-771D0D0A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950" y="1510058"/>
            <a:ext cx="6230050" cy="51043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“Classical”/Keplerian/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Oscullating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Orbits are simple conic sections</a:t>
            </a:r>
            <a:endParaRPr lang="en-US" sz="1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F8754-0264-1C35-C485-345D25C7F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00197"/>
              </p:ext>
            </p:extLst>
          </p:nvPr>
        </p:nvGraphicFramePr>
        <p:xfrm>
          <a:off x="1512887" y="2140692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921612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2333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Eccentricity (e)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9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6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2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Parabola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24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Hyperbola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5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Line (degenerate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Infinity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9312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683330-8C9A-176F-98E9-F518DFDC987D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29B385-1FFC-6673-165E-EE9A7F00D756}"/>
              </a:ext>
            </a:extLst>
          </p:cNvPr>
          <p:cNvSpPr/>
          <p:nvPr/>
        </p:nvSpPr>
        <p:spPr>
          <a:xfrm>
            <a:off x="1512887" y="4857540"/>
            <a:ext cx="828675" cy="8286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AF593-1FB3-C932-EB39-B5EA5C4C538B}"/>
              </a:ext>
            </a:extLst>
          </p:cNvPr>
          <p:cNvSpPr/>
          <p:nvPr/>
        </p:nvSpPr>
        <p:spPr>
          <a:xfrm>
            <a:off x="2944910" y="4857540"/>
            <a:ext cx="1504950" cy="8286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485FB0-315E-4169-ADDA-326FD266D5BC}"/>
              </a:ext>
            </a:extLst>
          </p:cNvPr>
          <p:cNvSpPr/>
          <p:nvPr/>
        </p:nvSpPr>
        <p:spPr>
          <a:xfrm>
            <a:off x="5199361" y="4752975"/>
            <a:ext cx="819351" cy="876300"/>
          </a:xfrm>
          <a:custGeom>
            <a:avLst/>
            <a:gdLst>
              <a:gd name="connsiteX0" fmla="*/ 762172 w 819322"/>
              <a:gd name="connsiteY0" fmla="*/ 0 h 876300"/>
              <a:gd name="connsiteX1" fmla="*/ 172 w 819322"/>
              <a:gd name="connsiteY1" fmla="*/ 504825 h 876300"/>
              <a:gd name="connsiteX2" fmla="*/ 819322 w 819322"/>
              <a:gd name="connsiteY2" fmla="*/ 876300 h 876300"/>
              <a:gd name="connsiteX0" fmla="*/ 762201 w 819351"/>
              <a:gd name="connsiteY0" fmla="*/ 0 h 876300"/>
              <a:gd name="connsiteX1" fmla="*/ 201 w 819351"/>
              <a:gd name="connsiteY1" fmla="*/ 504825 h 876300"/>
              <a:gd name="connsiteX2" fmla="*/ 819351 w 819351"/>
              <a:gd name="connsiteY2" fmla="*/ 876300 h 876300"/>
              <a:gd name="connsiteX0" fmla="*/ 762201 w 819351"/>
              <a:gd name="connsiteY0" fmla="*/ 0 h 877699"/>
              <a:gd name="connsiteX1" fmla="*/ 201 w 819351"/>
              <a:gd name="connsiteY1" fmla="*/ 504825 h 877699"/>
              <a:gd name="connsiteX2" fmla="*/ 819351 w 819351"/>
              <a:gd name="connsiteY2" fmla="*/ 876300 h 877699"/>
              <a:gd name="connsiteX0" fmla="*/ 762201 w 819351"/>
              <a:gd name="connsiteY0" fmla="*/ 0 h 876300"/>
              <a:gd name="connsiteX1" fmla="*/ 201 w 819351"/>
              <a:gd name="connsiteY1" fmla="*/ 504825 h 876300"/>
              <a:gd name="connsiteX2" fmla="*/ 819351 w 819351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51" h="876300">
                <a:moveTo>
                  <a:pt x="762201" y="0"/>
                </a:moveTo>
                <a:cubicBezTo>
                  <a:pt x="319288" y="103187"/>
                  <a:pt x="-9324" y="358775"/>
                  <a:pt x="201" y="504825"/>
                </a:cubicBezTo>
                <a:cubicBezTo>
                  <a:pt x="9726" y="650875"/>
                  <a:pt x="587576" y="860425"/>
                  <a:pt x="819351" y="876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950583-0EEC-A51A-1C0B-25D7FA43171B}"/>
              </a:ext>
            </a:extLst>
          </p:cNvPr>
          <p:cNvSpPr/>
          <p:nvPr/>
        </p:nvSpPr>
        <p:spPr>
          <a:xfrm>
            <a:off x="6992640" y="4833727"/>
            <a:ext cx="819342" cy="876300"/>
          </a:xfrm>
          <a:custGeom>
            <a:avLst/>
            <a:gdLst>
              <a:gd name="connsiteX0" fmla="*/ 762172 w 819322"/>
              <a:gd name="connsiteY0" fmla="*/ 0 h 876300"/>
              <a:gd name="connsiteX1" fmla="*/ 172 w 819322"/>
              <a:gd name="connsiteY1" fmla="*/ 504825 h 876300"/>
              <a:gd name="connsiteX2" fmla="*/ 819322 w 819322"/>
              <a:gd name="connsiteY2" fmla="*/ 876300 h 876300"/>
              <a:gd name="connsiteX0" fmla="*/ 762201 w 819351"/>
              <a:gd name="connsiteY0" fmla="*/ 0 h 876300"/>
              <a:gd name="connsiteX1" fmla="*/ 201 w 819351"/>
              <a:gd name="connsiteY1" fmla="*/ 504825 h 876300"/>
              <a:gd name="connsiteX2" fmla="*/ 819351 w 819351"/>
              <a:gd name="connsiteY2" fmla="*/ 876300 h 876300"/>
              <a:gd name="connsiteX0" fmla="*/ 762201 w 819351"/>
              <a:gd name="connsiteY0" fmla="*/ 0 h 877699"/>
              <a:gd name="connsiteX1" fmla="*/ 201 w 819351"/>
              <a:gd name="connsiteY1" fmla="*/ 504825 h 877699"/>
              <a:gd name="connsiteX2" fmla="*/ 819351 w 819351"/>
              <a:gd name="connsiteY2" fmla="*/ 876300 h 877699"/>
              <a:gd name="connsiteX0" fmla="*/ 762201 w 819351"/>
              <a:gd name="connsiteY0" fmla="*/ 0 h 876300"/>
              <a:gd name="connsiteX1" fmla="*/ 201 w 819351"/>
              <a:gd name="connsiteY1" fmla="*/ 504825 h 876300"/>
              <a:gd name="connsiteX2" fmla="*/ 819351 w 819351"/>
              <a:gd name="connsiteY2" fmla="*/ 876300 h 876300"/>
              <a:gd name="connsiteX0" fmla="*/ 762192 w 819342"/>
              <a:gd name="connsiteY0" fmla="*/ 0 h 876300"/>
              <a:gd name="connsiteX1" fmla="*/ 192 w 819342"/>
              <a:gd name="connsiteY1" fmla="*/ 504825 h 876300"/>
              <a:gd name="connsiteX2" fmla="*/ 819342 w 819342"/>
              <a:gd name="connsiteY2" fmla="*/ 876300 h 876300"/>
              <a:gd name="connsiteX0" fmla="*/ 762192 w 819342"/>
              <a:gd name="connsiteY0" fmla="*/ 0 h 876300"/>
              <a:gd name="connsiteX1" fmla="*/ 192 w 819342"/>
              <a:gd name="connsiteY1" fmla="*/ 504825 h 876300"/>
              <a:gd name="connsiteX2" fmla="*/ 819342 w 819342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42" h="876300">
                <a:moveTo>
                  <a:pt x="762192" y="0"/>
                </a:moveTo>
                <a:cubicBezTo>
                  <a:pt x="338329" y="207962"/>
                  <a:pt x="-9333" y="358775"/>
                  <a:pt x="192" y="504825"/>
                </a:cubicBezTo>
                <a:cubicBezTo>
                  <a:pt x="9717" y="650875"/>
                  <a:pt x="520892" y="765175"/>
                  <a:pt x="819342" y="876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734E9E-D4BF-2E2A-E320-0098C89C75A6}"/>
              </a:ext>
            </a:extLst>
          </p:cNvPr>
          <p:cNvCxnSpPr/>
          <p:nvPr/>
        </p:nvCxnSpPr>
        <p:spPr>
          <a:xfrm>
            <a:off x="8477250" y="5191125"/>
            <a:ext cx="125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A614F-F793-C9C8-7262-9A67FCA17001}"/>
                  </a:ext>
                </a:extLst>
              </p:cNvPr>
              <p:cNvSpPr txBox="1"/>
              <p:nvPr/>
            </p:nvSpPr>
            <p:spPr>
              <a:xfrm>
                <a:off x="8675329" y="5787055"/>
                <a:ext cx="853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ⅇ=∞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A614F-F793-C9C8-7262-9A67FCA17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329" y="5787055"/>
                <a:ext cx="85337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52DA59-F490-371D-5B31-BD9B59E7FAF0}"/>
                  </a:ext>
                </a:extLst>
              </p:cNvPr>
              <p:cNvSpPr txBox="1"/>
              <p:nvPr/>
            </p:nvSpPr>
            <p:spPr>
              <a:xfrm>
                <a:off x="6992640" y="5813770"/>
                <a:ext cx="786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52DA59-F490-371D-5B31-BD9B59E7F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40" y="5813770"/>
                <a:ext cx="7860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F716E-4A2A-AA2E-9498-E53CD1F2B985}"/>
                  </a:ext>
                </a:extLst>
              </p:cNvPr>
              <p:cNvSpPr txBox="1"/>
              <p:nvPr/>
            </p:nvSpPr>
            <p:spPr>
              <a:xfrm>
                <a:off x="5309951" y="5813770"/>
                <a:ext cx="786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F716E-4A2A-AA2E-9498-E53CD1F2B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951" y="5813770"/>
                <a:ext cx="786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E038F8-380F-1E46-84DC-E2841EBBDD83}"/>
                  </a:ext>
                </a:extLst>
              </p:cNvPr>
              <p:cNvSpPr txBox="1"/>
              <p:nvPr/>
            </p:nvSpPr>
            <p:spPr>
              <a:xfrm>
                <a:off x="3304360" y="5878131"/>
                <a:ext cx="10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E038F8-380F-1E46-84DC-E2841EBBD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360" y="5878131"/>
                <a:ext cx="1071384" cy="369332"/>
              </a:xfrm>
              <a:prstGeom prst="rect">
                <a:avLst/>
              </a:prstGeom>
              <a:blipFill>
                <a:blip r:embed="rId6"/>
                <a:stretch>
                  <a:fillRect l="-45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98D4D4-47BC-4A13-FEE1-FA2E0D644D76}"/>
                  </a:ext>
                </a:extLst>
              </p:cNvPr>
              <p:cNvSpPr txBox="1"/>
              <p:nvPr/>
            </p:nvSpPr>
            <p:spPr>
              <a:xfrm>
                <a:off x="1555513" y="5933621"/>
                <a:ext cx="786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98D4D4-47BC-4A13-FEE1-FA2E0D64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513" y="5933621"/>
                <a:ext cx="7860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615EA4DC-88F5-88DE-D57C-589F98BF9061}"/>
              </a:ext>
            </a:extLst>
          </p:cNvPr>
          <p:cNvSpPr/>
          <p:nvPr/>
        </p:nvSpPr>
        <p:spPr>
          <a:xfrm>
            <a:off x="1866210" y="5210863"/>
            <a:ext cx="122027" cy="1220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A3359E-A6E3-97A6-A5F2-62ACA3CF99B2}"/>
              </a:ext>
            </a:extLst>
          </p:cNvPr>
          <p:cNvSpPr/>
          <p:nvPr/>
        </p:nvSpPr>
        <p:spPr>
          <a:xfrm>
            <a:off x="3137599" y="5190671"/>
            <a:ext cx="122027" cy="1220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8B73AA-D390-1BD6-F05C-45D0A08DC973}"/>
              </a:ext>
            </a:extLst>
          </p:cNvPr>
          <p:cNvSpPr/>
          <p:nvPr/>
        </p:nvSpPr>
        <p:spPr>
          <a:xfrm>
            <a:off x="5273186" y="5181145"/>
            <a:ext cx="122027" cy="1220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B6425F-CC9E-9142-955C-C588BA6FE73B}"/>
              </a:ext>
            </a:extLst>
          </p:cNvPr>
          <p:cNvSpPr/>
          <p:nvPr/>
        </p:nvSpPr>
        <p:spPr>
          <a:xfrm>
            <a:off x="7027773" y="5261208"/>
            <a:ext cx="122027" cy="1220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1FA4EA-FE8E-F5AF-AAA2-84C50195E2BD}"/>
              </a:ext>
            </a:extLst>
          </p:cNvPr>
          <p:cNvSpPr/>
          <p:nvPr/>
        </p:nvSpPr>
        <p:spPr>
          <a:xfrm>
            <a:off x="8385782" y="5129203"/>
            <a:ext cx="122027" cy="1220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421CF78-22FC-A77A-D0D3-92B7D27FF79A}"/>
              </a:ext>
            </a:extLst>
          </p:cNvPr>
          <p:cNvSpPr txBox="1">
            <a:spLocks/>
          </p:cNvSpPr>
          <p:nvPr/>
        </p:nvSpPr>
        <p:spPr>
          <a:xfrm>
            <a:off x="-387351" y="71905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“Classical” Orbits</a:t>
            </a:r>
          </a:p>
        </p:txBody>
      </p:sp>
    </p:spTree>
    <p:extLst>
      <p:ext uri="{BB962C8B-B14F-4D97-AF65-F5344CB8AC3E}">
        <p14:creationId xmlns:p14="http://schemas.microsoft.com/office/powerpoint/2010/main" val="230195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Background">
            <a:extLst>
              <a:ext uri="{FF2B5EF4-FFF2-40B4-BE49-F238E27FC236}">
                <a16:creationId xmlns:a16="http://schemas.microsoft.com/office/drawing/2014/main" id="{227D77B4-C6EA-68C2-9CD5-E9EE01376894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72" name="Picture 7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046FD68B-F4EA-1860-7CFA-ED4676A9A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A53677-B8D5-0357-E30F-92CDABCF7568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5068670" y="1210814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55ED84-E3EC-BBCC-C012-CFDE5DEA12CC}"/>
              </a:ext>
            </a:extLst>
          </p:cNvPr>
          <p:cNvSpPr/>
          <p:nvPr/>
        </p:nvSpPr>
        <p:spPr>
          <a:xfrm rot="168145">
            <a:off x="5011061" y="1158315"/>
            <a:ext cx="4857404" cy="4816426"/>
          </a:xfrm>
          <a:custGeom>
            <a:avLst/>
            <a:gdLst>
              <a:gd name="connsiteX0" fmla="*/ 1413000 w 4857404"/>
              <a:gd name="connsiteY0" fmla="*/ 99398 h 4816426"/>
              <a:gd name="connsiteX1" fmla="*/ 3443583 w 4857404"/>
              <a:gd name="connsiteY1" fmla="*/ 0 h 4816426"/>
              <a:gd name="connsiteX2" fmla="*/ 3693105 w 4857404"/>
              <a:gd name="connsiteY2" fmla="*/ 79509 h 4816426"/>
              <a:gd name="connsiteX3" fmla="*/ 4604721 w 4857404"/>
              <a:gd name="connsiteY3" fmla="*/ 614608 h 4816426"/>
              <a:gd name="connsiteX4" fmla="*/ 4701630 w 4857404"/>
              <a:gd name="connsiteY4" fmla="*/ 707438 h 4816426"/>
              <a:gd name="connsiteX5" fmla="*/ 4857404 w 4857404"/>
              <a:gd name="connsiteY5" fmla="*/ 3889721 h 4816426"/>
              <a:gd name="connsiteX6" fmla="*/ 4789824 w 4857404"/>
              <a:gd name="connsiteY6" fmla="*/ 3968400 h 4816426"/>
              <a:gd name="connsiteX7" fmla="*/ 3693105 w 4857404"/>
              <a:gd name="connsiteY7" fmla="*/ 4680811 h 4816426"/>
              <a:gd name="connsiteX8" fmla="*/ 3505790 w 4857404"/>
              <a:gd name="connsiteY8" fmla="*/ 4740498 h 4816426"/>
              <a:gd name="connsiteX9" fmla="*/ 1954663 w 4857404"/>
              <a:gd name="connsiteY9" fmla="*/ 4816426 h 4816426"/>
              <a:gd name="connsiteX10" fmla="*/ 1723919 w 4857404"/>
              <a:gd name="connsiteY10" fmla="*/ 4764773 h 4816426"/>
              <a:gd name="connsiteX11" fmla="*/ 198603 w 4857404"/>
              <a:gd name="connsiteY11" fmla="*/ 3776182 h 4816426"/>
              <a:gd name="connsiteX12" fmla="*/ 115934 w 4857404"/>
              <a:gd name="connsiteY12" fmla="*/ 3657713 h 4816426"/>
              <a:gd name="connsiteX13" fmla="*/ 0 w 4857404"/>
              <a:gd name="connsiteY13" fmla="*/ 1289311 h 4816426"/>
              <a:gd name="connsiteX14" fmla="*/ 54948 w 4857404"/>
              <a:gd name="connsiteY14" fmla="*/ 1190005 h 4816426"/>
              <a:gd name="connsiteX15" fmla="*/ 1209722 w 4857404"/>
              <a:gd name="connsiteY15" fmla="*/ 184651 h 481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7404" h="4816426">
                <a:moveTo>
                  <a:pt x="1413000" y="99398"/>
                </a:moveTo>
                <a:lnTo>
                  <a:pt x="3443583" y="0"/>
                </a:lnTo>
                <a:lnTo>
                  <a:pt x="3693105" y="79509"/>
                </a:lnTo>
                <a:cubicBezTo>
                  <a:pt x="4036224" y="205857"/>
                  <a:pt x="4345221" y="388686"/>
                  <a:pt x="4604721" y="614608"/>
                </a:cubicBezTo>
                <a:lnTo>
                  <a:pt x="4701630" y="707438"/>
                </a:lnTo>
                <a:lnTo>
                  <a:pt x="4857404" y="3889721"/>
                </a:lnTo>
                <a:lnTo>
                  <a:pt x="4789824" y="3968400"/>
                </a:lnTo>
                <a:cubicBezTo>
                  <a:pt x="4497588" y="4276689"/>
                  <a:pt x="4122003" y="4522875"/>
                  <a:pt x="3693105" y="4680811"/>
                </a:cubicBezTo>
                <a:lnTo>
                  <a:pt x="3505790" y="4740498"/>
                </a:lnTo>
                <a:lnTo>
                  <a:pt x="1954663" y="4816426"/>
                </a:lnTo>
                <a:lnTo>
                  <a:pt x="1723919" y="4764773"/>
                </a:lnTo>
                <a:cubicBezTo>
                  <a:pt x="1095288" y="4594548"/>
                  <a:pt x="559379" y="4241102"/>
                  <a:pt x="198603" y="3776182"/>
                </a:cubicBezTo>
                <a:lnTo>
                  <a:pt x="115934" y="3657713"/>
                </a:lnTo>
                <a:lnTo>
                  <a:pt x="0" y="1289311"/>
                </a:lnTo>
                <a:lnTo>
                  <a:pt x="54948" y="1190005"/>
                </a:lnTo>
                <a:cubicBezTo>
                  <a:pt x="319853" y="765458"/>
                  <a:pt x="722077" y="415279"/>
                  <a:pt x="1209722" y="184651"/>
                </a:cubicBezTo>
                <a:close/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>
            <a:off x="7345678" y="3321872"/>
            <a:ext cx="178904" cy="1789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72E42-C8DE-3CC4-AFE3-38C46CF3804C}"/>
              </a:ext>
            </a:extLst>
          </p:cNvPr>
          <p:cNvCxnSpPr>
            <a:cxnSpLocks/>
          </p:cNvCxnSpPr>
          <p:nvPr/>
        </p:nvCxnSpPr>
        <p:spPr>
          <a:xfrm>
            <a:off x="6529293" y="1210813"/>
            <a:ext cx="901605" cy="21900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6E9369-8B4D-63C9-5CC7-5703902D8299}"/>
              </a:ext>
            </a:extLst>
          </p:cNvPr>
          <p:cNvCxnSpPr>
            <a:cxnSpLocks/>
            <a:stCxn id="27" idx="13"/>
          </p:cNvCxnSpPr>
          <p:nvPr/>
        </p:nvCxnSpPr>
        <p:spPr>
          <a:xfrm>
            <a:off x="5068671" y="2330220"/>
            <a:ext cx="2362227" cy="10706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398780-AA66-B95E-C7B2-4BC35DBDEEB7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439763" y="1210814"/>
            <a:ext cx="1131409" cy="21900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944964-2763-240D-2D7B-4FC01B9EAFEF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7430898" y="1978915"/>
            <a:ext cx="2362229" cy="14219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4B13AB-82A7-3ED0-DE84-66A30078436A}"/>
              </a:ext>
            </a:extLst>
          </p:cNvPr>
          <p:cNvCxnSpPr>
            <a:cxnSpLocks/>
            <a:stCxn id="27" idx="5"/>
          </p:cNvCxnSpPr>
          <p:nvPr/>
        </p:nvCxnSpPr>
        <p:spPr>
          <a:xfrm flipH="1" flipV="1">
            <a:off x="7439763" y="3400845"/>
            <a:ext cx="2353364" cy="1764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335E1-D6B1-C795-EC9B-FA2F2762FF7A}"/>
              </a:ext>
            </a:extLst>
          </p:cNvPr>
          <p:cNvCxnSpPr>
            <a:cxnSpLocks/>
            <a:stCxn id="27" idx="8"/>
          </p:cNvCxnSpPr>
          <p:nvPr/>
        </p:nvCxnSpPr>
        <p:spPr>
          <a:xfrm flipH="1" flipV="1">
            <a:off x="7439763" y="3400845"/>
            <a:ext cx="961770" cy="2547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ABD6DF-305D-BBCA-1A60-8B5515E73815}"/>
              </a:ext>
            </a:extLst>
          </p:cNvPr>
          <p:cNvCxnSpPr>
            <a:cxnSpLocks/>
            <a:stCxn id="27" idx="9"/>
          </p:cNvCxnSpPr>
          <p:nvPr/>
        </p:nvCxnSpPr>
        <p:spPr>
          <a:xfrm flipV="1">
            <a:off x="6848549" y="3477045"/>
            <a:ext cx="591213" cy="24716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0A52E2A-37B6-322A-3644-B1666F76391C}"/>
              </a:ext>
            </a:extLst>
          </p:cNvPr>
          <p:cNvCxnSpPr>
            <a:cxnSpLocks/>
            <a:stCxn id="27" idx="12"/>
          </p:cNvCxnSpPr>
          <p:nvPr/>
        </p:nvCxnSpPr>
        <p:spPr>
          <a:xfrm flipV="1">
            <a:off x="5068670" y="3411324"/>
            <a:ext cx="2371092" cy="1290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>
            <a:off x="4743450" y="1210813"/>
            <a:ext cx="5667375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1541E6-4EC0-B02B-6BF0-C581068FD466}"/>
              </a:ext>
            </a:extLst>
          </p:cNvPr>
          <p:cNvSpPr txBox="1"/>
          <p:nvPr/>
        </p:nvSpPr>
        <p:spPr>
          <a:xfrm>
            <a:off x="1028198" y="192078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of 4 visible segments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232C87-3441-B3F0-CD58-633DE2D356C1}"/>
                  </a:ext>
                </a:extLst>
              </p:cNvPr>
              <p:cNvSpPr txBox="1"/>
              <p:nvPr/>
            </p:nvSpPr>
            <p:spPr>
              <a:xfrm>
                <a:off x="1712688" y="2685864"/>
                <a:ext cx="1939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232C87-3441-B3F0-CD58-633DE2D3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88" y="2685864"/>
                <a:ext cx="1939826" cy="276999"/>
              </a:xfrm>
              <a:prstGeom prst="rect">
                <a:avLst/>
              </a:prstGeom>
              <a:blipFill>
                <a:blip r:embed="rId3"/>
                <a:stretch>
                  <a:fillRect l="-125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9DBA5-7539-78AC-E9FE-B29A672C11B5}"/>
                  </a:ext>
                </a:extLst>
              </p:cNvPr>
              <p:cNvSpPr txBox="1"/>
              <p:nvPr/>
            </p:nvSpPr>
            <p:spPr>
              <a:xfrm>
                <a:off x="1633905" y="3046121"/>
                <a:ext cx="2057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99DBA5-7539-78AC-E9FE-B29A672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905" y="3046121"/>
                <a:ext cx="2057871" cy="276999"/>
              </a:xfrm>
              <a:prstGeom prst="rect">
                <a:avLst/>
              </a:prstGeom>
              <a:blipFill>
                <a:blip r:embed="rId4"/>
                <a:stretch>
                  <a:fillRect l="-177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C7FC58A-E0C5-D12E-508A-BA5EAD3FB9E6}"/>
              </a:ext>
            </a:extLst>
          </p:cNvPr>
          <p:cNvSpPr txBox="1"/>
          <p:nvPr/>
        </p:nvSpPr>
        <p:spPr>
          <a:xfrm>
            <a:off x="1265607" y="2612581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925455-D82D-9FE4-2C13-3B7BC613C261}"/>
              </a:ext>
            </a:extLst>
          </p:cNvPr>
          <p:cNvSpPr txBox="1"/>
          <p:nvPr/>
        </p:nvSpPr>
        <p:spPr>
          <a:xfrm>
            <a:off x="1265607" y="2972837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CE8366-CD40-3FBE-AA5C-7F4BCA07433D}"/>
                  </a:ext>
                </a:extLst>
              </p:cNvPr>
              <p:cNvSpPr txBox="1"/>
              <p:nvPr/>
            </p:nvSpPr>
            <p:spPr>
              <a:xfrm>
                <a:off x="2165002" y="3633400"/>
                <a:ext cx="142686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tart</m:t>
                              </m:r>
                            </m:fName>
                            <m:e/>
                          </m:func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CE8366-CD40-3FBE-AA5C-7F4BCA07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02" y="3633400"/>
                <a:ext cx="1426865" cy="298415"/>
              </a:xfrm>
              <a:prstGeom prst="rect">
                <a:avLst/>
              </a:prstGeom>
              <a:blipFill>
                <a:blip r:embed="rId5"/>
                <a:stretch>
                  <a:fillRect l="-5556" r="-6410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0F07211-E3E4-9022-3439-EECB6B841292}"/>
                  </a:ext>
                </a:extLst>
              </p:cNvPr>
              <p:cNvSpPr txBox="1"/>
              <p:nvPr/>
            </p:nvSpPr>
            <p:spPr>
              <a:xfrm>
                <a:off x="2165001" y="3971096"/>
                <a:ext cx="142686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tart</m:t>
                              </m:r>
                            </m:fName>
                            <m:e/>
                          </m:func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0F07211-E3E4-9022-3439-EECB6B84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01" y="3971096"/>
                <a:ext cx="1426865" cy="298415"/>
              </a:xfrm>
              <a:prstGeom prst="rect">
                <a:avLst/>
              </a:prstGeom>
              <a:blipFill>
                <a:blip r:embed="rId6"/>
                <a:stretch>
                  <a:fillRect l="-5556" r="-6410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A64D95-BD8F-FAA1-8568-FABD44E9DF71}"/>
                  </a:ext>
                </a:extLst>
              </p:cNvPr>
              <p:cNvSpPr txBox="1"/>
              <p:nvPr/>
            </p:nvSpPr>
            <p:spPr>
              <a:xfrm>
                <a:off x="2165000" y="4308792"/>
                <a:ext cx="142686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tart</m:t>
                              </m:r>
                            </m:fName>
                            <m:e/>
                          </m:func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5A64D95-BD8F-FAA1-8568-FABD44E9D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00" y="4308792"/>
                <a:ext cx="1426865" cy="298415"/>
              </a:xfrm>
              <a:prstGeom prst="rect">
                <a:avLst/>
              </a:prstGeom>
              <a:blipFill>
                <a:blip r:embed="rId7"/>
                <a:stretch>
                  <a:fillRect l="-5556" t="-2041" r="-641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FD02A9-BC7D-ECC6-EBA3-55784A68ADCF}"/>
                  </a:ext>
                </a:extLst>
              </p:cNvPr>
              <p:cNvSpPr txBox="1"/>
              <p:nvPr/>
            </p:nvSpPr>
            <p:spPr>
              <a:xfrm>
                <a:off x="2164999" y="4646488"/>
                <a:ext cx="142686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tart</m:t>
                              </m:r>
                            </m:fName>
                            <m:e/>
                          </m:func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FD02A9-BC7D-ECC6-EBA3-55784A68A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99" y="4646488"/>
                <a:ext cx="1426865" cy="298415"/>
              </a:xfrm>
              <a:prstGeom prst="rect">
                <a:avLst/>
              </a:prstGeom>
              <a:blipFill>
                <a:blip r:embed="rId8"/>
                <a:stretch>
                  <a:fillRect l="-5556" r="-6410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A4592E6-0330-749A-1743-7DA2ED29B985}"/>
              </a:ext>
            </a:extLst>
          </p:cNvPr>
          <p:cNvSpPr txBox="1"/>
          <p:nvPr/>
        </p:nvSpPr>
        <p:spPr>
          <a:xfrm>
            <a:off x="3554876" y="3690975"/>
            <a:ext cx="36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FF6445-1553-5553-B0F9-4C7ACDBA9510}"/>
              </a:ext>
            </a:extLst>
          </p:cNvPr>
          <p:cNvSpPr txBox="1"/>
          <p:nvPr/>
        </p:nvSpPr>
        <p:spPr>
          <a:xfrm flipH="1">
            <a:off x="3572191" y="4037793"/>
            <a:ext cx="49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411BEF-E0CA-341C-0CBB-A442B8BB2200}"/>
              </a:ext>
            </a:extLst>
          </p:cNvPr>
          <p:cNvSpPr txBox="1"/>
          <p:nvPr/>
        </p:nvSpPr>
        <p:spPr>
          <a:xfrm flipH="1">
            <a:off x="3589506" y="4371219"/>
            <a:ext cx="49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12C5D1-66E3-8B3C-50BC-6DCFE19EA911}"/>
              </a:ext>
            </a:extLst>
          </p:cNvPr>
          <p:cNvSpPr txBox="1"/>
          <p:nvPr/>
        </p:nvSpPr>
        <p:spPr>
          <a:xfrm flipH="1">
            <a:off x="3572191" y="4708915"/>
            <a:ext cx="49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B6F55E-FCC0-BAA5-F074-B8B7B362268E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F58F63-2FB0-2988-E459-6895808792FC}"/>
                  </a:ext>
                </a:extLst>
              </p:cNvPr>
              <p:cNvSpPr txBox="1"/>
              <p:nvPr/>
            </p:nvSpPr>
            <p:spPr>
              <a:xfrm>
                <a:off x="754424" y="5404227"/>
                <a:ext cx="3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just need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each intersection.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F58F63-2FB0-2988-E459-689580879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24" y="5404227"/>
                <a:ext cx="3740968" cy="369332"/>
              </a:xfrm>
              <a:prstGeom prst="rect">
                <a:avLst/>
              </a:prstGeom>
              <a:blipFill>
                <a:blip r:embed="rId9"/>
                <a:stretch>
                  <a:fillRect l="-146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itle 1">
            <a:extLst>
              <a:ext uri="{FF2B5EF4-FFF2-40B4-BE49-F238E27FC236}">
                <a16:creationId xmlns:a16="http://schemas.microsoft.com/office/drawing/2014/main" id="{E08D66F1-11D9-4032-A33D-4F1C2CB1BB43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Clipping the conic</a:t>
            </a:r>
          </a:p>
        </p:txBody>
      </p:sp>
    </p:spTree>
    <p:extLst>
      <p:ext uri="{BB962C8B-B14F-4D97-AF65-F5344CB8AC3E}">
        <p14:creationId xmlns:p14="http://schemas.microsoft.com/office/powerpoint/2010/main" val="950689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Background">
            <a:extLst>
              <a:ext uri="{FF2B5EF4-FFF2-40B4-BE49-F238E27FC236}">
                <a16:creationId xmlns:a16="http://schemas.microsoft.com/office/drawing/2014/main" id="{227D77B4-C6EA-68C2-9CD5-E9EE013768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72" name="Picture 7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046FD68B-F4EA-1860-7CFA-ED4676A9A15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A53677-B8D5-0357-E30F-92CDABCF75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E08D66F1-11D9-4032-A33D-4F1C2CB1BB43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Clipping the conic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26BA3-7310-08C0-7890-F55CF306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2" y="1134936"/>
            <a:ext cx="8579644" cy="51193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76929B-2D1B-F887-F78A-930046756C67}"/>
              </a:ext>
            </a:extLst>
          </p:cNvPr>
          <p:cNvSpPr txBox="1"/>
          <p:nvPr/>
        </p:nvSpPr>
        <p:spPr>
          <a:xfrm>
            <a:off x="9308308" y="1326355"/>
            <a:ext cx="2287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Earth’s Orbit, clipped into 4 elliptical segments.</a:t>
            </a:r>
            <a:br>
              <a:rPr lang="en-US" dirty="0"/>
            </a:br>
            <a:r>
              <a:rPr lang="en-US" dirty="0"/>
              <a:t>Venus with 2 segments.</a:t>
            </a:r>
            <a:br>
              <a:rPr lang="en-US" dirty="0"/>
            </a:br>
            <a:r>
              <a:rPr lang="en-US" dirty="0"/>
              <a:t>And Mercury as a single, continuous ellipse.</a:t>
            </a:r>
          </a:p>
        </p:txBody>
      </p:sp>
    </p:spTree>
    <p:extLst>
      <p:ext uri="{BB962C8B-B14F-4D97-AF65-F5344CB8AC3E}">
        <p14:creationId xmlns:p14="http://schemas.microsoft.com/office/powerpoint/2010/main" val="222865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Background">
            <a:extLst>
              <a:ext uri="{FF2B5EF4-FFF2-40B4-BE49-F238E27FC236}">
                <a16:creationId xmlns:a16="http://schemas.microsoft.com/office/drawing/2014/main" id="{227D77B4-C6EA-68C2-9CD5-E9EE013768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72" name="Picture 7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046FD68B-F4EA-1860-7CFA-ED4676A9A15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A53677-B8D5-0357-E30F-92CDABCF75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E08D66F1-11D9-4032-A33D-4F1C2CB1BB43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Clipping the conic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6929B-2D1B-F887-F78A-930046756C67}"/>
              </a:ext>
            </a:extLst>
          </p:cNvPr>
          <p:cNvSpPr txBox="1"/>
          <p:nvPr/>
        </p:nvSpPr>
        <p:spPr>
          <a:xfrm>
            <a:off x="8822533" y="1631155"/>
            <a:ext cx="2287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projection of Mars’ orbit has become hyperbolic due to the viewpoint location.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Mars’ orbit’s focus is located above, outside the orbital ring, indicating it is a hyperbolic projection.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because the observer is forward of the “backside” of Mars’ orbit.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17AEB-EF8C-9772-FD2B-11CAF64B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0" y="1326355"/>
            <a:ext cx="7939562" cy="50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42E96A69-A3AF-2F5C-921F-529046390AC3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23" name="Picture 22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1C1E93C6-5796-B505-7930-926DAE5AC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A3843F-455F-E683-B77E-82783B7EBF8D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5068670" y="1210814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 flipH="1">
            <a:off x="8780933" y="360147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>
            <a:off x="4743450" y="1210813"/>
            <a:ext cx="5667375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1541E6-4EC0-B02B-6BF0-C581068FD466}"/>
              </a:ext>
            </a:extLst>
          </p:cNvPr>
          <p:cNvSpPr txBox="1"/>
          <p:nvPr/>
        </p:nvSpPr>
        <p:spPr>
          <a:xfrm>
            <a:off x="1618131" y="1545430"/>
            <a:ext cx="2287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equations, and bounds on theta, even when only a tiny fraction of the orbits is visible.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747407" y="22383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A9015A-762C-0D08-50BA-1C2D79D8700A}"/>
              </a:ext>
            </a:extLst>
          </p:cNvPr>
          <p:cNvSpPr/>
          <p:nvPr/>
        </p:nvSpPr>
        <p:spPr>
          <a:xfrm>
            <a:off x="5029408" y="2955009"/>
            <a:ext cx="3876848" cy="723519"/>
          </a:xfrm>
          <a:custGeom>
            <a:avLst/>
            <a:gdLst>
              <a:gd name="connsiteX0" fmla="*/ 104775 w 5267412"/>
              <a:gd name="connsiteY0" fmla="*/ 0 h 893871"/>
              <a:gd name="connsiteX1" fmla="*/ 5267325 w 5267412"/>
              <a:gd name="connsiteY1" fmla="*/ 876300 h 893871"/>
              <a:gd name="connsiteX2" fmla="*/ 0 w 5267412"/>
              <a:gd name="connsiteY2" fmla="*/ 600075 h 893871"/>
              <a:gd name="connsiteX0" fmla="*/ 0 w 5305508"/>
              <a:gd name="connsiteY0" fmla="*/ 0 h 874821"/>
              <a:gd name="connsiteX1" fmla="*/ 5305425 w 5305508"/>
              <a:gd name="connsiteY1" fmla="*/ 857250 h 874821"/>
              <a:gd name="connsiteX2" fmla="*/ 38100 w 5305508"/>
              <a:gd name="connsiteY2" fmla="*/ 581025 h 874821"/>
              <a:gd name="connsiteX0" fmla="*/ 0 w 3876848"/>
              <a:gd name="connsiteY0" fmla="*/ 0 h 723519"/>
              <a:gd name="connsiteX1" fmla="*/ 3876675 w 3876848"/>
              <a:gd name="connsiteY1" fmla="*/ 695325 h 723519"/>
              <a:gd name="connsiteX2" fmla="*/ 38100 w 3876848"/>
              <a:gd name="connsiteY2" fmla="*/ 581025 h 72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6848" h="723519">
                <a:moveTo>
                  <a:pt x="0" y="0"/>
                </a:moveTo>
                <a:cubicBezTo>
                  <a:pt x="2590006" y="388144"/>
                  <a:pt x="3894137" y="595313"/>
                  <a:pt x="3876675" y="695325"/>
                </a:cubicBezTo>
                <a:cubicBezTo>
                  <a:pt x="3859213" y="795337"/>
                  <a:pt x="925512" y="598487"/>
                  <a:pt x="38100" y="5810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3369BC-6261-2E7A-81E1-EC4032701F24}"/>
              </a:ext>
            </a:extLst>
          </p:cNvPr>
          <p:cNvSpPr txBox="1"/>
          <p:nvPr/>
        </p:nvSpPr>
        <p:spPr>
          <a:xfrm>
            <a:off x="1789780" y="3800527"/>
            <a:ext cx="207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Tesselation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LOD’ed</a:t>
            </a:r>
            <a:r>
              <a:rPr lang="en-US" dirty="0">
                <a:solidFill>
                  <a:srgbClr val="00B0F0"/>
                </a:solidFill>
              </a:rPr>
              <a:t> to screen space!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35A430-CCB0-8F3A-01A9-570111CAD399}"/>
                  </a:ext>
                </a:extLst>
              </p:cNvPr>
              <p:cNvSpPr txBox="1"/>
              <p:nvPr/>
            </p:nvSpPr>
            <p:spPr>
              <a:xfrm>
                <a:off x="1490136" y="3316768"/>
                <a:ext cx="26768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[-0.00001, +0.00001]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35A430-CCB0-8F3A-01A9-570111CAD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136" y="3316768"/>
                <a:ext cx="2676807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113D9AB-A0AC-0939-0A63-6E6CCF0B9088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8A46372-3651-86F3-EA0E-F2C696D790D3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Determining Visible Segments</a:t>
            </a:r>
          </a:p>
        </p:txBody>
      </p:sp>
    </p:spTree>
    <p:extLst>
      <p:ext uri="{BB962C8B-B14F-4D97-AF65-F5344CB8AC3E}">
        <p14:creationId xmlns:p14="http://schemas.microsoft.com/office/powerpoint/2010/main" val="85919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Ellipse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2230220" y="1944239"/>
            <a:ext cx="3516243" cy="3526227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E6818-9BB2-DC5D-CE6A-5439F4A16F6A}"/>
              </a:ext>
            </a:extLst>
          </p:cNvPr>
          <p:cNvSpPr/>
          <p:nvPr/>
        </p:nvSpPr>
        <p:spPr>
          <a:xfrm rot="369391">
            <a:off x="3957872" y="2392043"/>
            <a:ext cx="2873035" cy="1313463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1304925" y="1944239"/>
            <a:ext cx="50292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5757414" y="1335692"/>
            <a:ext cx="0" cy="4788883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6D3E71-497C-6B68-72F4-252BDC819E68}"/>
              </a:ext>
            </a:extLst>
          </p:cNvPr>
          <p:cNvCxnSpPr>
            <a:cxnSpLocks/>
          </p:cNvCxnSpPr>
          <p:nvPr/>
        </p:nvCxnSpPr>
        <p:spPr>
          <a:xfrm>
            <a:off x="1140022" y="5470466"/>
            <a:ext cx="5194103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 flipH="1">
            <a:off x="2224745" y="1335692"/>
            <a:ext cx="5475" cy="468410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BB2E72-600F-2918-49A6-DE19C7E31FF8}"/>
              </a:ext>
            </a:extLst>
          </p:cNvPr>
          <p:cNvSpPr/>
          <p:nvPr/>
        </p:nvSpPr>
        <p:spPr>
          <a:xfrm rot="369391">
            <a:off x="3361525" y="3688275"/>
            <a:ext cx="2387893" cy="1091671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22B093-1F68-6C21-28B9-E7C92B4C1279}"/>
              </a:ext>
            </a:extLst>
          </p:cNvPr>
          <p:cNvSpPr/>
          <p:nvPr/>
        </p:nvSpPr>
        <p:spPr>
          <a:xfrm rot="369391">
            <a:off x="2785707" y="4757463"/>
            <a:ext cx="931223" cy="425726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E35478-BE02-1C68-CDCC-AFE256D3A889}"/>
              </a:ext>
            </a:extLst>
          </p:cNvPr>
          <p:cNvSpPr/>
          <p:nvPr/>
        </p:nvSpPr>
        <p:spPr>
          <a:xfrm rot="369391">
            <a:off x="6530479" y="2022601"/>
            <a:ext cx="1502054" cy="7565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6C9F8-FB61-73AE-FBBA-1F7168072C14}"/>
              </a:ext>
            </a:extLst>
          </p:cNvPr>
          <p:cNvSpPr txBox="1"/>
          <p:nvPr/>
        </p:nvSpPr>
        <p:spPr>
          <a:xfrm>
            <a:off x="7598220" y="3231428"/>
            <a:ext cx="3248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line</a:t>
            </a:r>
            <a:br>
              <a:rPr lang="en-US" dirty="0"/>
            </a:br>
            <a:r>
              <a:rPr lang="en-US" dirty="0"/>
              <a:t>If the ellipse does not intersect the line, and it is on the non-visible side, no segments are visible.  Skip the orbit</a:t>
            </a:r>
          </a:p>
        </p:txBody>
      </p:sp>
    </p:spTree>
    <p:extLst>
      <p:ext uri="{BB962C8B-B14F-4D97-AF65-F5344CB8AC3E}">
        <p14:creationId xmlns:p14="http://schemas.microsoft.com/office/powerpoint/2010/main" val="2036802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Ellipse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2230220" y="1944239"/>
            <a:ext cx="3516243" cy="3526227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E6818-9BB2-DC5D-CE6A-5439F4A16F6A}"/>
              </a:ext>
            </a:extLst>
          </p:cNvPr>
          <p:cNvSpPr/>
          <p:nvPr/>
        </p:nvSpPr>
        <p:spPr>
          <a:xfrm rot="369391">
            <a:off x="3957872" y="2392043"/>
            <a:ext cx="2873035" cy="1313463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1304925" y="1944239"/>
            <a:ext cx="50292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5757414" y="1335692"/>
            <a:ext cx="0" cy="4788883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6D3E71-497C-6B68-72F4-252BDC819E68}"/>
              </a:ext>
            </a:extLst>
          </p:cNvPr>
          <p:cNvCxnSpPr>
            <a:cxnSpLocks/>
          </p:cNvCxnSpPr>
          <p:nvPr/>
        </p:nvCxnSpPr>
        <p:spPr>
          <a:xfrm>
            <a:off x="1140022" y="5470466"/>
            <a:ext cx="5194103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 flipH="1">
            <a:off x="2224745" y="1335692"/>
            <a:ext cx="5475" cy="468410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BB2E72-600F-2918-49A6-DE19C7E31FF8}"/>
              </a:ext>
            </a:extLst>
          </p:cNvPr>
          <p:cNvSpPr/>
          <p:nvPr/>
        </p:nvSpPr>
        <p:spPr>
          <a:xfrm rot="369391">
            <a:off x="3361525" y="3688275"/>
            <a:ext cx="2387893" cy="109167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22B093-1F68-6C21-28B9-E7C92B4C1279}"/>
              </a:ext>
            </a:extLst>
          </p:cNvPr>
          <p:cNvSpPr/>
          <p:nvPr/>
        </p:nvSpPr>
        <p:spPr>
          <a:xfrm rot="369391">
            <a:off x="2785707" y="4757463"/>
            <a:ext cx="931223" cy="425726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E35478-BE02-1C68-CDCC-AFE256D3A889}"/>
              </a:ext>
            </a:extLst>
          </p:cNvPr>
          <p:cNvSpPr/>
          <p:nvPr/>
        </p:nvSpPr>
        <p:spPr>
          <a:xfrm rot="369391">
            <a:off x="6530479" y="2022601"/>
            <a:ext cx="1502054" cy="756536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6C9F8-FB61-73AE-FBBA-1F7168072C14}"/>
              </a:ext>
            </a:extLst>
          </p:cNvPr>
          <p:cNvSpPr txBox="1"/>
          <p:nvPr/>
        </p:nvSpPr>
        <p:spPr>
          <a:xfrm>
            <a:off x="7598220" y="3231428"/>
            <a:ext cx="3248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line</a:t>
            </a:r>
            <a:br>
              <a:rPr lang="en-US" dirty="0"/>
            </a:br>
            <a:r>
              <a:rPr lang="en-US" dirty="0"/>
              <a:t>If there is only one intersection, it can be handled as if there were no intersections</a:t>
            </a:r>
          </a:p>
        </p:txBody>
      </p:sp>
    </p:spTree>
    <p:extLst>
      <p:ext uri="{BB962C8B-B14F-4D97-AF65-F5344CB8AC3E}">
        <p14:creationId xmlns:p14="http://schemas.microsoft.com/office/powerpoint/2010/main" val="1290411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Ellipse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2230220" y="1944239"/>
            <a:ext cx="3516243" cy="3526227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E6818-9BB2-DC5D-CE6A-5439F4A16F6A}"/>
              </a:ext>
            </a:extLst>
          </p:cNvPr>
          <p:cNvSpPr/>
          <p:nvPr/>
        </p:nvSpPr>
        <p:spPr>
          <a:xfrm rot="369391">
            <a:off x="3957872" y="2392043"/>
            <a:ext cx="2873035" cy="131346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1304925" y="1944239"/>
            <a:ext cx="50292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5757414" y="1335692"/>
            <a:ext cx="0" cy="4788883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6D3E71-497C-6B68-72F4-252BDC819E68}"/>
              </a:ext>
            </a:extLst>
          </p:cNvPr>
          <p:cNvCxnSpPr>
            <a:cxnSpLocks/>
          </p:cNvCxnSpPr>
          <p:nvPr/>
        </p:nvCxnSpPr>
        <p:spPr>
          <a:xfrm>
            <a:off x="1140022" y="5470466"/>
            <a:ext cx="5194103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 flipH="1">
            <a:off x="2224745" y="1335692"/>
            <a:ext cx="5475" cy="468410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BB2E72-600F-2918-49A6-DE19C7E31FF8}"/>
              </a:ext>
            </a:extLst>
          </p:cNvPr>
          <p:cNvSpPr/>
          <p:nvPr/>
        </p:nvSpPr>
        <p:spPr>
          <a:xfrm rot="369391">
            <a:off x="3361525" y="3688275"/>
            <a:ext cx="2387893" cy="1091671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22B093-1F68-6C21-28B9-E7C92B4C1279}"/>
              </a:ext>
            </a:extLst>
          </p:cNvPr>
          <p:cNvSpPr/>
          <p:nvPr/>
        </p:nvSpPr>
        <p:spPr>
          <a:xfrm rot="369391">
            <a:off x="2785707" y="4757463"/>
            <a:ext cx="931223" cy="425726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E35478-BE02-1C68-CDCC-AFE256D3A889}"/>
              </a:ext>
            </a:extLst>
          </p:cNvPr>
          <p:cNvSpPr/>
          <p:nvPr/>
        </p:nvSpPr>
        <p:spPr>
          <a:xfrm rot="369391">
            <a:off x="6530479" y="2022601"/>
            <a:ext cx="1502054" cy="756536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6C9F8-FB61-73AE-FBBA-1F7168072C14}"/>
              </a:ext>
            </a:extLst>
          </p:cNvPr>
          <p:cNvSpPr txBox="1"/>
          <p:nvPr/>
        </p:nvSpPr>
        <p:spPr>
          <a:xfrm>
            <a:off x="7598220" y="3231428"/>
            <a:ext cx="324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other lines (two intersections)</a:t>
            </a:r>
            <a:br>
              <a:rPr lang="en-US" dirty="0"/>
            </a:br>
            <a:r>
              <a:rPr lang="en-US" dirty="0"/>
              <a:t>Add both intersections to a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60F8B-E993-92C8-6DD6-B481273A6B6D}"/>
              </a:ext>
            </a:extLst>
          </p:cNvPr>
          <p:cNvSpPr txBox="1"/>
          <p:nvPr/>
        </p:nvSpPr>
        <p:spPr>
          <a:xfrm>
            <a:off x="7839814" y="4344020"/>
            <a:ext cx="118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P1, P2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96158-767F-D875-28C7-E08A8D8D274B}"/>
              </a:ext>
            </a:extLst>
          </p:cNvPr>
          <p:cNvSpPr txBox="1"/>
          <p:nvPr/>
        </p:nvSpPr>
        <p:spPr>
          <a:xfrm>
            <a:off x="5790427" y="3649973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EE9D0-6D31-381B-CDA1-07A56D9E6FF0}"/>
              </a:ext>
            </a:extLst>
          </p:cNvPr>
          <p:cNvSpPr txBox="1"/>
          <p:nvPr/>
        </p:nvSpPr>
        <p:spPr>
          <a:xfrm>
            <a:off x="5739715" y="2112217"/>
            <a:ext cx="82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9C20AF2-D632-B835-3FA3-FA85C90188C5}"/>
              </a:ext>
            </a:extLst>
          </p:cNvPr>
          <p:cNvSpPr/>
          <p:nvPr/>
        </p:nvSpPr>
        <p:spPr>
          <a:xfrm>
            <a:off x="5687288" y="2381353"/>
            <a:ext cx="118350" cy="1183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85CDCE3-82F2-ACBB-E9CF-CB074F8ECF8F}"/>
              </a:ext>
            </a:extLst>
          </p:cNvPr>
          <p:cNvSpPr/>
          <p:nvPr/>
        </p:nvSpPr>
        <p:spPr>
          <a:xfrm>
            <a:off x="5687288" y="3652968"/>
            <a:ext cx="118350" cy="1183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1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Ellipse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E6818-9BB2-DC5D-CE6A-5439F4A16F6A}"/>
              </a:ext>
            </a:extLst>
          </p:cNvPr>
          <p:cNvSpPr/>
          <p:nvPr/>
        </p:nvSpPr>
        <p:spPr>
          <a:xfrm rot="369391">
            <a:off x="2461662" y="1171000"/>
            <a:ext cx="6748371" cy="232813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2457450" y="1467989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8107201" y="904875"/>
            <a:ext cx="9525" cy="5752006"/>
          </a:xfrm>
          <a:prstGeom prst="line">
            <a:avLst/>
          </a:prstGeom>
          <a:ln w="19050">
            <a:solidFill>
              <a:srgbClr val="40658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6D3E71-497C-6B68-72F4-252BDC819E68}"/>
              </a:ext>
            </a:extLst>
          </p:cNvPr>
          <p:cNvCxnSpPr>
            <a:cxnSpLocks/>
          </p:cNvCxnSpPr>
          <p:nvPr/>
        </p:nvCxnSpPr>
        <p:spPr>
          <a:xfrm>
            <a:off x="2635447" y="6205859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>
            <a:off x="3382745" y="859442"/>
            <a:ext cx="9525" cy="575200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ar: 7 Points 21">
            <a:extLst>
              <a:ext uri="{FF2B5EF4-FFF2-40B4-BE49-F238E27FC236}">
                <a16:creationId xmlns:a16="http://schemas.microsoft.com/office/drawing/2014/main" id="{8788AA52-B6B6-BD37-534F-2A3E372FA857}"/>
              </a:ext>
            </a:extLst>
          </p:cNvPr>
          <p:cNvSpPr/>
          <p:nvPr/>
        </p:nvSpPr>
        <p:spPr>
          <a:xfrm>
            <a:off x="7913600" y="1503718"/>
            <a:ext cx="387202" cy="379564"/>
          </a:xfrm>
          <a:prstGeom prst="star7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7 Points 23">
            <a:extLst>
              <a:ext uri="{FF2B5EF4-FFF2-40B4-BE49-F238E27FC236}">
                <a16:creationId xmlns:a16="http://schemas.microsoft.com/office/drawing/2014/main" id="{425E644C-7F18-183F-0DD9-494F41F6F5C6}"/>
              </a:ext>
            </a:extLst>
          </p:cNvPr>
          <p:cNvSpPr/>
          <p:nvPr/>
        </p:nvSpPr>
        <p:spPr>
          <a:xfrm>
            <a:off x="7913600" y="3239218"/>
            <a:ext cx="387202" cy="379564"/>
          </a:xfrm>
          <a:prstGeom prst="star7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7 Points 24">
            <a:extLst>
              <a:ext uri="{FF2B5EF4-FFF2-40B4-BE49-F238E27FC236}">
                <a16:creationId xmlns:a16="http://schemas.microsoft.com/office/drawing/2014/main" id="{988C53F4-B5FF-212E-1B3E-D553229FD4CA}"/>
              </a:ext>
            </a:extLst>
          </p:cNvPr>
          <p:cNvSpPr/>
          <p:nvPr/>
        </p:nvSpPr>
        <p:spPr>
          <a:xfrm>
            <a:off x="7282213" y="1278206"/>
            <a:ext cx="387202" cy="379564"/>
          </a:xfrm>
          <a:prstGeom prst="star7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7 Points 25">
            <a:extLst>
              <a:ext uri="{FF2B5EF4-FFF2-40B4-BE49-F238E27FC236}">
                <a16:creationId xmlns:a16="http://schemas.microsoft.com/office/drawing/2014/main" id="{52D1F836-88E9-D700-9709-84748D7664A8}"/>
              </a:ext>
            </a:extLst>
          </p:cNvPr>
          <p:cNvSpPr/>
          <p:nvPr/>
        </p:nvSpPr>
        <p:spPr>
          <a:xfrm>
            <a:off x="2726497" y="1265335"/>
            <a:ext cx="387202" cy="379564"/>
          </a:xfrm>
          <a:prstGeom prst="star7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7 Points 26">
            <a:extLst>
              <a:ext uri="{FF2B5EF4-FFF2-40B4-BE49-F238E27FC236}">
                <a16:creationId xmlns:a16="http://schemas.microsoft.com/office/drawing/2014/main" id="{D5C7D0A4-331C-FA45-1F2D-B500C8872C7C}"/>
              </a:ext>
            </a:extLst>
          </p:cNvPr>
          <p:cNvSpPr/>
          <p:nvPr/>
        </p:nvSpPr>
        <p:spPr>
          <a:xfrm>
            <a:off x="3196374" y="1088424"/>
            <a:ext cx="387202" cy="379564"/>
          </a:xfrm>
          <a:prstGeom prst="star7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7 Points 27">
            <a:extLst>
              <a:ext uri="{FF2B5EF4-FFF2-40B4-BE49-F238E27FC236}">
                <a16:creationId xmlns:a16="http://schemas.microsoft.com/office/drawing/2014/main" id="{1B4A3CB6-5CCB-650B-E03C-12E246D63741}"/>
              </a:ext>
            </a:extLst>
          </p:cNvPr>
          <p:cNvSpPr/>
          <p:nvPr/>
        </p:nvSpPr>
        <p:spPr>
          <a:xfrm>
            <a:off x="3196374" y="2673638"/>
            <a:ext cx="387202" cy="379564"/>
          </a:xfrm>
          <a:prstGeom prst="star7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AB574C-CE6D-C437-EA0B-00E223DED384}"/>
              </a:ext>
            </a:extLst>
          </p:cNvPr>
          <p:cNvSpPr txBox="1"/>
          <p:nvPr/>
        </p:nvSpPr>
        <p:spPr>
          <a:xfrm>
            <a:off x="8174180" y="365121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305658-A349-8841-660E-76C5DAD851CB}"/>
              </a:ext>
            </a:extLst>
          </p:cNvPr>
          <p:cNvSpPr txBox="1"/>
          <p:nvPr/>
        </p:nvSpPr>
        <p:spPr>
          <a:xfrm>
            <a:off x="9463605" y="4559205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126836-15C5-589A-370F-B5401FB67E01}"/>
              </a:ext>
            </a:extLst>
          </p:cNvPr>
          <p:cNvSpPr txBox="1"/>
          <p:nvPr/>
        </p:nvSpPr>
        <p:spPr>
          <a:xfrm>
            <a:off x="7229448" y="859442"/>
            <a:ext cx="541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C40B6-20AA-E8E5-1496-17B3CE49268A}"/>
              </a:ext>
            </a:extLst>
          </p:cNvPr>
          <p:cNvSpPr txBox="1"/>
          <p:nvPr/>
        </p:nvSpPr>
        <p:spPr>
          <a:xfrm>
            <a:off x="2141253" y="979050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1D303-D2F2-DABF-5FEC-1D4AC836C3F0}"/>
              </a:ext>
            </a:extLst>
          </p:cNvPr>
          <p:cNvSpPr txBox="1"/>
          <p:nvPr/>
        </p:nvSpPr>
        <p:spPr>
          <a:xfrm>
            <a:off x="3659292" y="693069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7988A2-1596-BC8A-D342-E38F9240CED9}"/>
              </a:ext>
            </a:extLst>
          </p:cNvPr>
          <p:cNvSpPr txBox="1"/>
          <p:nvPr/>
        </p:nvSpPr>
        <p:spPr>
          <a:xfrm>
            <a:off x="2605641" y="2888751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1B717-0349-FB98-C760-4F86505F18BC}"/>
              </a:ext>
            </a:extLst>
          </p:cNvPr>
          <p:cNvSpPr txBox="1"/>
          <p:nvPr/>
        </p:nvSpPr>
        <p:spPr>
          <a:xfrm>
            <a:off x="8864871" y="4559205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2B932-7306-20FC-D2D7-3B9E19DE69DC}"/>
              </a:ext>
            </a:extLst>
          </p:cNvPr>
          <p:cNvSpPr txBox="1"/>
          <p:nvPr/>
        </p:nvSpPr>
        <p:spPr>
          <a:xfrm>
            <a:off x="8359418" y="2078346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687115-32AF-44D9-A62C-B7A7EA8E824F}"/>
              </a:ext>
            </a:extLst>
          </p:cNvPr>
          <p:cNvSpPr txBox="1"/>
          <p:nvPr/>
        </p:nvSpPr>
        <p:spPr>
          <a:xfrm>
            <a:off x="8854499" y="4885275"/>
            <a:ext cx="541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24345-EDB6-2966-0ABE-9DEDAE1B09B0}"/>
              </a:ext>
            </a:extLst>
          </p:cNvPr>
          <p:cNvSpPr txBox="1"/>
          <p:nvPr/>
        </p:nvSpPr>
        <p:spPr>
          <a:xfrm>
            <a:off x="9500758" y="4885275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3C0720-0DC1-3AE0-082B-B69B10616C0C}"/>
              </a:ext>
            </a:extLst>
          </p:cNvPr>
          <p:cNvSpPr txBox="1"/>
          <p:nvPr/>
        </p:nvSpPr>
        <p:spPr>
          <a:xfrm>
            <a:off x="8901307" y="523086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6F076-1E79-8F8D-FBF9-0D4D07C63E4C}"/>
              </a:ext>
            </a:extLst>
          </p:cNvPr>
          <p:cNvSpPr txBox="1"/>
          <p:nvPr/>
        </p:nvSpPr>
        <p:spPr>
          <a:xfrm>
            <a:off x="9510283" y="5212017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8B9249-E4DC-6FD5-F4DF-DFEB4B424855}"/>
              </a:ext>
            </a:extLst>
          </p:cNvPr>
          <p:cNvSpPr txBox="1"/>
          <p:nvPr/>
        </p:nvSpPr>
        <p:spPr>
          <a:xfrm>
            <a:off x="8806804" y="4123279"/>
            <a:ext cx="324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List:</a:t>
            </a:r>
          </a:p>
        </p:txBody>
      </p:sp>
    </p:spTree>
    <p:extLst>
      <p:ext uri="{BB962C8B-B14F-4D97-AF65-F5344CB8AC3E}">
        <p14:creationId xmlns:p14="http://schemas.microsoft.com/office/powerpoint/2010/main" val="194561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Ellipse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2742398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6E6818-9BB2-DC5D-CE6A-5439F4A16F6A}"/>
              </a:ext>
            </a:extLst>
          </p:cNvPr>
          <p:cNvSpPr/>
          <p:nvPr/>
        </p:nvSpPr>
        <p:spPr>
          <a:xfrm rot="369391">
            <a:off x="2461662" y="1171000"/>
            <a:ext cx="6748371" cy="232813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2457450" y="1467989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8107201" y="904875"/>
            <a:ext cx="7229" cy="3305512"/>
          </a:xfrm>
          <a:prstGeom prst="line">
            <a:avLst/>
          </a:prstGeom>
          <a:ln w="19050">
            <a:solidFill>
              <a:srgbClr val="40658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>
            <a:off x="3382745" y="859442"/>
            <a:ext cx="0" cy="335094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ar: 7 Points 21">
            <a:extLst>
              <a:ext uri="{FF2B5EF4-FFF2-40B4-BE49-F238E27FC236}">
                <a16:creationId xmlns:a16="http://schemas.microsoft.com/office/drawing/2014/main" id="{8788AA52-B6B6-BD37-534F-2A3E372FA857}"/>
              </a:ext>
            </a:extLst>
          </p:cNvPr>
          <p:cNvSpPr/>
          <p:nvPr/>
        </p:nvSpPr>
        <p:spPr>
          <a:xfrm>
            <a:off x="7913600" y="1503718"/>
            <a:ext cx="387202" cy="379564"/>
          </a:xfrm>
          <a:prstGeom prst="star7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7 Points 23">
            <a:extLst>
              <a:ext uri="{FF2B5EF4-FFF2-40B4-BE49-F238E27FC236}">
                <a16:creationId xmlns:a16="http://schemas.microsoft.com/office/drawing/2014/main" id="{425E644C-7F18-183F-0DD9-494F41F6F5C6}"/>
              </a:ext>
            </a:extLst>
          </p:cNvPr>
          <p:cNvSpPr/>
          <p:nvPr/>
        </p:nvSpPr>
        <p:spPr>
          <a:xfrm>
            <a:off x="7913600" y="3239218"/>
            <a:ext cx="387202" cy="379564"/>
          </a:xfrm>
          <a:prstGeom prst="star7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7 Points 24">
            <a:extLst>
              <a:ext uri="{FF2B5EF4-FFF2-40B4-BE49-F238E27FC236}">
                <a16:creationId xmlns:a16="http://schemas.microsoft.com/office/drawing/2014/main" id="{988C53F4-B5FF-212E-1B3E-D553229FD4CA}"/>
              </a:ext>
            </a:extLst>
          </p:cNvPr>
          <p:cNvSpPr/>
          <p:nvPr/>
        </p:nvSpPr>
        <p:spPr>
          <a:xfrm>
            <a:off x="7282213" y="1278206"/>
            <a:ext cx="387202" cy="379564"/>
          </a:xfrm>
          <a:prstGeom prst="star7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7 Points 25">
            <a:extLst>
              <a:ext uri="{FF2B5EF4-FFF2-40B4-BE49-F238E27FC236}">
                <a16:creationId xmlns:a16="http://schemas.microsoft.com/office/drawing/2014/main" id="{52D1F836-88E9-D700-9709-84748D7664A8}"/>
              </a:ext>
            </a:extLst>
          </p:cNvPr>
          <p:cNvSpPr/>
          <p:nvPr/>
        </p:nvSpPr>
        <p:spPr>
          <a:xfrm>
            <a:off x="2726497" y="1265335"/>
            <a:ext cx="387202" cy="379564"/>
          </a:xfrm>
          <a:prstGeom prst="star7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7 Points 26">
            <a:extLst>
              <a:ext uri="{FF2B5EF4-FFF2-40B4-BE49-F238E27FC236}">
                <a16:creationId xmlns:a16="http://schemas.microsoft.com/office/drawing/2014/main" id="{D5C7D0A4-331C-FA45-1F2D-B500C8872C7C}"/>
              </a:ext>
            </a:extLst>
          </p:cNvPr>
          <p:cNvSpPr/>
          <p:nvPr/>
        </p:nvSpPr>
        <p:spPr>
          <a:xfrm>
            <a:off x="3196374" y="1088424"/>
            <a:ext cx="387202" cy="379564"/>
          </a:xfrm>
          <a:prstGeom prst="star7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7 Points 27">
            <a:extLst>
              <a:ext uri="{FF2B5EF4-FFF2-40B4-BE49-F238E27FC236}">
                <a16:creationId xmlns:a16="http://schemas.microsoft.com/office/drawing/2014/main" id="{1B4A3CB6-5CCB-650B-E03C-12E246D63741}"/>
              </a:ext>
            </a:extLst>
          </p:cNvPr>
          <p:cNvSpPr/>
          <p:nvPr/>
        </p:nvSpPr>
        <p:spPr>
          <a:xfrm>
            <a:off x="3196374" y="2673638"/>
            <a:ext cx="387202" cy="379564"/>
          </a:xfrm>
          <a:prstGeom prst="star7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AB574C-CE6D-C437-EA0B-00E223DED384}"/>
              </a:ext>
            </a:extLst>
          </p:cNvPr>
          <p:cNvSpPr txBox="1"/>
          <p:nvPr/>
        </p:nvSpPr>
        <p:spPr>
          <a:xfrm>
            <a:off x="8174180" y="365121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305658-A349-8841-660E-76C5DAD851CB}"/>
              </a:ext>
            </a:extLst>
          </p:cNvPr>
          <p:cNvSpPr txBox="1"/>
          <p:nvPr/>
        </p:nvSpPr>
        <p:spPr>
          <a:xfrm>
            <a:off x="4340311" y="4991003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126836-15C5-589A-370F-B5401FB67E01}"/>
              </a:ext>
            </a:extLst>
          </p:cNvPr>
          <p:cNvSpPr txBox="1"/>
          <p:nvPr/>
        </p:nvSpPr>
        <p:spPr>
          <a:xfrm>
            <a:off x="7229448" y="859442"/>
            <a:ext cx="541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C40B6-20AA-E8E5-1496-17B3CE49268A}"/>
              </a:ext>
            </a:extLst>
          </p:cNvPr>
          <p:cNvSpPr txBox="1"/>
          <p:nvPr/>
        </p:nvSpPr>
        <p:spPr>
          <a:xfrm>
            <a:off x="2141253" y="979050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1D303-D2F2-DABF-5FEC-1D4AC836C3F0}"/>
              </a:ext>
            </a:extLst>
          </p:cNvPr>
          <p:cNvSpPr txBox="1"/>
          <p:nvPr/>
        </p:nvSpPr>
        <p:spPr>
          <a:xfrm>
            <a:off x="3659292" y="693069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7988A2-1596-BC8A-D342-E38F9240CED9}"/>
              </a:ext>
            </a:extLst>
          </p:cNvPr>
          <p:cNvSpPr txBox="1"/>
          <p:nvPr/>
        </p:nvSpPr>
        <p:spPr>
          <a:xfrm>
            <a:off x="2605641" y="2888751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1B717-0349-FB98-C760-4F86505F18BC}"/>
              </a:ext>
            </a:extLst>
          </p:cNvPr>
          <p:cNvSpPr txBox="1"/>
          <p:nvPr/>
        </p:nvSpPr>
        <p:spPr>
          <a:xfrm>
            <a:off x="1443677" y="4994405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42B932-7306-20FC-D2D7-3B9E19DE69DC}"/>
              </a:ext>
            </a:extLst>
          </p:cNvPr>
          <p:cNvSpPr txBox="1"/>
          <p:nvPr/>
        </p:nvSpPr>
        <p:spPr>
          <a:xfrm>
            <a:off x="8359418" y="2078346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687115-32AF-44D9-A62C-B7A7EA8E824F}"/>
              </a:ext>
            </a:extLst>
          </p:cNvPr>
          <p:cNvSpPr txBox="1"/>
          <p:nvPr/>
        </p:nvSpPr>
        <p:spPr>
          <a:xfrm>
            <a:off x="1983094" y="4994405"/>
            <a:ext cx="541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24345-EDB6-2966-0ABE-9DEDAE1B09B0}"/>
              </a:ext>
            </a:extLst>
          </p:cNvPr>
          <p:cNvSpPr txBox="1"/>
          <p:nvPr/>
        </p:nvSpPr>
        <p:spPr>
          <a:xfrm>
            <a:off x="3176721" y="4994762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3C0720-0DC1-3AE0-082B-B69B10616C0C}"/>
              </a:ext>
            </a:extLst>
          </p:cNvPr>
          <p:cNvSpPr txBox="1"/>
          <p:nvPr/>
        </p:nvSpPr>
        <p:spPr>
          <a:xfrm>
            <a:off x="2596162" y="5008991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46F076-1E79-8F8D-FBF9-0D4D07C63E4C}"/>
              </a:ext>
            </a:extLst>
          </p:cNvPr>
          <p:cNvSpPr txBox="1"/>
          <p:nvPr/>
        </p:nvSpPr>
        <p:spPr>
          <a:xfrm>
            <a:off x="3747185" y="4995433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8B9249-E4DC-6FD5-F4DF-DFEB4B424855}"/>
                  </a:ext>
                </a:extLst>
              </p:cNvPr>
              <p:cNvSpPr txBox="1"/>
              <p:nvPr/>
            </p:nvSpPr>
            <p:spPr>
              <a:xfrm>
                <a:off x="1203735" y="4482613"/>
                <a:ext cx="1943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Sort the list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8B9249-E4DC-6FD5-F4DF-DFEB4B42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35" y="4482613"/>
                <a:ext cx="1943795" cy="369332"/>
              </a:xfrm>
              <a:prstGeom prst="rect">
                <a:avLst/>
              </a:prstGeom>
              <a:blipFill>
                <a:blip r:embed="rId3"/>
                <a:stretch>
                  <a:fillRect l="-25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F4FC776-9C8D-6718-4982-A090AEFF9324}"/>
              </a:ext>
            </a:extLst>
          </p:cNvPr>
          <p:cNvCxnSpPr>
            <a:cxnSpLocks/>
          </p:cNvCxnSpPr>
          <p:nvPr/>
        </p:nvCxnSpPr>
        <p:spPr>
          <a:xfrm flipH="1" flipV="1">
            <a:off x="5739027" y="2247900"/>
            <a:ext cx="4165511" cy="672242"/>
          </a:xfrm>
          <a:prstGeom prst="line">
            <a:avLst/>
          </a:prstGeom>
          <a:ln w="19050">
            <a:solidFill>
              <a:srgbClr val="00B0F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2C8460-8DBF-B5E4-6AF8-2E7DD9D97526}"/>
              </a:ext>
            </a:extLst>
          </p:cNvPr>
          <p:cNvCxnSpPr>
            <a:cxnSpLocks/>
          </p:cNvCxnSpPr>
          <p:nvPr/>
        </p:nvCxnSpPr>
        <p:spPr>
          <a:xfrm flipH="1">
            <a:off x="5739027" y="476003"/>
            <a:ext cx="3995522" cy="1769002"/>
          </a:xfrm>
          <a:prstGeom prst="line">
            <a:avLst/>
          </a:prstGeom>
          <a:ln w="19050">
            <a:solidFill>
              <a:srgbClr val="00B0F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179FE57-D921-F403-043E-583DEBD814DF}"/>
              </a:ext>
            </a:extLst>
          </p:cNvPr>
          <p:cNvSpPr/>
          <p:nvPr/>
        </p:nvSpPr>
        <p:spPr>
          <a:xfrm>
            <a:off x="8915400" y="847724"/>
            <a:ext cx="699906" cy="2028825"/>
          </a:xfrm>
          <a:custGeom>
            <a:avLst/>
            <a:gdLst>
              <a:gd name="connsiteX0" fmla="*/ 876300 w 960622"/>
              <a:gd name="connsiteY0" fmla="*/ 1866900 h 1866900"/>
              <a:gd name="connsiteX1" fmla="*/ 876300 w 960622"/>
              <a:gd name="connsiteY1" fmla="*/ 819150 h 1866900"/>
              <a:gd name="connsiteX2" fmla="*/ 0 w 960622"/>
              <a:gd name="connsiteY2" fmla="*/ 0 h 1866900"/>
              <a:gd name="connsiteX0" fmla="*/ 609600 w 693922"/>
              <a:gd name="connsiteY0" fmla="*/ 2028825 h 2028825"/>
              <a:gd name="connsiteX1" fmla="*/ 609600 w 693922"/>
              <a:gd name="connsiteY1" fmla="*/ 981075 h 2028825"/>
              <a:gd name="connsiteX2" fmla="*/ 0 w 693922"/>
              <a:gd name="connsiteY2" fmla="*/ 0 h 2028825"/>
              <a:gd name="connsiteX0" fmla="*/ 609600 w 682739"/>
              <a:gd name="connsiteY0" fmla="*/ 2028825 h 2028825"/>
              <a:gd name="connsiteX1" fmla="*/ 590550 w 682739"/>
              <a:gd name="connsiteY1" fmla="*/ 752475 h 2028825"/>
              <a:gd name="connsiteX2" fmla="*/ 0 w 682739"/>
              <a:gd name="connsiteY2" fmla="*/ 0 h 2028825"/>
              <a:gd name="connsiteX0" fmla="*/ 609600 w 699906"/>
              <a:gd name="connsiteY0" fmla="*/ 2028825 h 2028825"/>
              <a:gd name="connsiteX1" fmla="*/ 619125 w 699906"/>
              <a:gd name="connsiteY1" fmla="*/ 685800 h 2028825"/>
              <a:gd name="connsiteX2" fmla="*/ 0 w 699906"/>
              <a:gd name="connsiteY2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906" h="2028825">
                <a:moveTo>
                  <a:pt x="609600" y="2028825"/>
                </a:moveTo>
                <a:cubicBezTo>
                  <a:pt x="682625" y="1660525"/>
                  <a:pt x="765175" y="996950"/>
                  <a:pt x="619125" y="685800"/>
                </a:cubicBezTo>
                <a:cubicBezTo>
                  <a:pt x="473075" y="374650"/>
                  <a:pt x="93663" y="144463"/>
                  <a:pt x="0" y="0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D6DE50-235B-1470-24AF-C6BA8C1D6175}"/>
                  </a:ext>
                </a:extLst>
              </p:cNvPr>
              <p:cNvSpPr txBox="1"/>
              <p:nvPr/>
            </p:nvSpPr>
            <p:spPr>
              <a:xfrm>
                <a:off x="9136532" y="702804"/>
                <a:ext cx="664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D6DE50-235B-1470-24AF-C6BA8C1D6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532" y="702804"/>
                <a:ext cx="6642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145862A-F538-206D-AADF-1EE827F2B98E}"/>
              </a:ext>
            </a:extLst>
          </p:cNvPr>
          <p:cNvSpPr txBox="1"/>
          <p:nvPr/>
        </p:nvSpPr>
        <p:spPr>
          <a:xfrm>
            <a:off x="1097113" y="5428368"/>
            <a:ext cx="384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Initial Visibility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227B48-6A3E-6E8E-8335-E8B9C9073275}"/>
              </a:ext>
            </a:extLst>
          </p:cNvPr>
          <p:cNvSpPr txBox="1"/>
          <p:nvPr/>
        </p:nvSpPr>
        <p:spPr>
          <a:xfrm>
            <a:off x="1097113" y="5804020"/>
            <a:ext cx="384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March around the ring, recording how many transitions to the not visible side occur.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F3C950-5D4E-6614-6A3F-2ABC8316A71F}"/>
              </a:ext>
            </a:extLst>
          </p:cNvPr>
          <p:cNvSpPr txBox="1"/>
          <p:nvPr/>
        </p:nvSpPr>
        <p:spPr>
          <a:xfrm>
            <a:off x="6063743" y="4726700"/>
            <a:ext cx="384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Anytime one or more lines are in a “not visible state”, the segment is not visible – discard it.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BE9FEC-8648-4638-CDA9-CD12EEF971B3}"/>
              </a:ext>
            </a:extLst>
          </p:cNvPr>
          <p:cNvSpPr txBox="1"/>
          <p:nvPr/>
        </p:nvSpPr>
        <p:spPr>
          <a:xfrm>
            <a:off x="6096000" y="5600705"/>
            <a:ext cx="384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the line becomes visible, record it as a segment.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D08616-C7D7-AA96-C001-2CB21CD80A93}"/>
              </a:ext>
            </a:extLst>
          </p:cNvPr>
          <p:cNvSpPr txBox="1"/>
          <p:nvPr/>
        </p:nvSpPr>
        <p:spPr>
          <a:xfrm>
            <a:off x="10206434" y="480512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78F7E8-7FE6-61A2-51FB-85F53EA75B61}"/>
              </a:ext>
            </a:extLst>
          </p:cNvPr>
          <p:cNvSpPr txBox="1"/>
          <p:nvPr/>
        </p:nvSpPr>
        <p:spPr>
          <a:xfrm>
            <a:off x="10717320" y="4805124"/>
            <a:ext cx="5418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Pb1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EC219C-5CF5-F66E-390B-1D5BAA949FD5}"/>
              </a:ext>
            </a:extLst>
          </p:cNvPr>
          <p:cNvSpPr txBox="1"/>
          <p:nvPr/>
        </p:nvSpPr>
        <p:spPr>
          <a:xfrm>
            <a:off x="10918053" y="546536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3E3B8B-72FB-0074-B5F9-CD4FF3770135}"/>
              </a:ext>
            </a:extLst>
          </p:cNvPr>
          <p:cNvSpPr txBox="1"/>
          <p:nvPr/>
        </p:nvSpPr>
        <p:spPr>
          <a:xfrm>
            <a:off x="10175431" y="5465364"/>
            <a:ext cx="5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E537DF-84F2-D71D-DB14-F1193C339066}"/>
              </a:ext>
            </a:extLst>
          </p:cNvPr>
          <p:cNvSpPr txBox="1"/>
          <p:nvPr/>
        </p:nvSpPr>
        <p:spPr>
          <a:xfrm>
            <a:off x="10172616" y="4482613"/>
            <a:ext cx="19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710464-4CB0-4158-0AC7-1207494DBE5C}"/>
              </a:ext>
            </a:extLst>
          </p:cNvPr>
          <p:cNvSpPr txBox="1"/>
          <p:nvPr/>
        </p:nvSpPr>
        <p:spPr>
          <a:xfrm>
            <a:off x="10122989" y="5170794"/>
            <a:ext cx="19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Segment:</a:t>
            </a:r>
          </a:p>
        </p:txBody>
      </p:sp>
    </p:spTree>
    <p:extLst>
      <p:ext uri="{BB962C8B-B14F-4D97-AF65-F5344CB8AC3E}">
        <p14:creationId xmlns:p14="http://schemas.microsoft.com/office/powerpoint/2010/main" val="1973417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88708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– Ellipse against one line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931C32-D1A3-9AC7-65EB-D78CFE80C568}"/>
              </a:ext>
            </a:extLst>
          </p:cNvPr>
          <p:cNvSpPr txBox="1"/>
          <p:nvPr/>
        </p:nvSpPr>
        <p:spPr>
          <a:xfrm>
            <a:off x="621506" y="1005618"/>
            <a:ext cx="61579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Intercept: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a*cos(t) + b*sin(t) + c == 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80000"/>
                </a:solidFill>
                <a:latin typeface="Consolas" panose="020B0609020204030204" pitchFamily="49" charset="0"/>
              </a:rPr>
              <a:t>ClipEllipse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interceptsFustumLine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theta1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dt1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theta2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dt2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8000"/>
                </a:solidFill>
                <a:latin typeface="Consolas" panose="020B0609020204030204" pitchFamily="49" charset="0"/>
              </a:rPr>
              <a:t>// https://www.mathcentre.ac.uk/resources/uploaded/mc-ty-rcostheta-alpha-2009-1.pdf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sz="1000" b="0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0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act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8000"/>
                </a:solidFill>
                <a:latin typeface="Consolas" panose="020B0609020204030204" pitchFamily="49" charset="0"/>
              </a:rPr>
              <a:t>// Is there an intercept?  Welp, can we take the </a:t>
            </a:r>
            <a:r>
              <a:rPr lang="en-US" sz="10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8000"/>
                </a:solidFill>
                <a:latin typeface="Consolas" panose="020B0609020204030204" pitchFamily="49" charset="0"/>
              </a:rPr>
              <a:t> of act?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act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&lt;= (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)1. &amp;&amp;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act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&gt;= (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)-1.)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008000"/>
                </a:solidFill>
                <a:latin typeface="Consolas" panose="020B0609020204030204" pitchFamily="49" charset="0"/>
              </a:rPr>
              <a:t>// Yes, there's an intercept!  Two, in fact!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008000"/>
                </a:solidFill>
                <a:latin typeface="Consolas" panose="020B0609020204030204" pitchFamily="49" charset="0"/>
              </a:rPr>
              <a:t>// Compute the phase shift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alpha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fr-FR" sz="1000" b="0" dirty="0">
                <a:solidFill>
                  <a:srgbClr val="880000"/>
                </a:solidFill>
                <a:latin typeface="Consolas" panose="020B0609020204030204" pitchFamily="49" charset="0"/>
              </a:rPr>
              <a:t>atan2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fr-FR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0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acos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act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theta1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alpha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theta2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alpha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dt1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0" dirty="0">
                <a:solidFill>
                  <a:srgbClr val="880000"/>
                </a:solidFill>
                <a:latin typeface="Consolas" panose="020B0609020204030204" pitchFamily="49" charset="0"/>
              </a:rPr>
              <a:t>sin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dt2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+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0" dirty="0">
                <a:solidFill>
                  <a:srgbClr val="880000"/>
                </a:solidFill>
                <a:latin typeface="Consolas" panose="020B0609020204030204" pitchFamily="49" charset="0"/>
              </a:rPr>
              <a:t>sin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arcos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interceptsFustumLine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interceptsFustumLine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act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&gt; 0;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995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E8579-7672-A7FE-AF73-234A165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4"/>
          <a:stretch/>
        </p:blipFill>
        <p:spPr>
          <a:xfrm>
            <a:off x="-23758" y="0"/>
            <a:ext cx="1221575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358448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Elliptical Orbits</a:t>
            </a:r>
          </a:p>
        </p:txBody>
      </p:sp>
    </p:spTree>
    <p:extLst>
      <p:ext uri="{BB962C8B-B14F-4D97-AF65-F5344CB8AC3E}">
        <p14:creationId xmlns:p14="http://schemas.microsoft.com/office/powerpoint/2010/main" val="3054077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Background">
            <a:extLst>
              <a:ext uri="{FF2B5EF4-FFF2-40B4-BE49-F238E27FC236}">
                <a16:creationId xmlns:a16="http://schemas.microsoft.com/office/drawing/2014/main" id="{30EDD97F-7F3B-6ACB-3715-D3D644BB87AF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66" name="Picture 65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AE509C93-EE6E-199C-3A06-58D13F4D0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360302-BF93-A72C-1F93-DECFD4BC2B5F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5068670" y="1210814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 flipH="1">
            <a:off x="8780933" y="360147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1541E6-4EC0-B02B-6BF0-C581068FD466}"/>
              </a:ext>
            </a:extLst>
          </p:cNvPr>
          <p:cNvSpPr txBox="1"/>
          <p:nvPr/>
        </p:nvSpPr>
        <p:spPr>
          <a:xfrm>
            <a:off x="808402" y="2031679"/>
            <a:ext cx="228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= tessellation attempted in 3D space = artifacts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747407" y="22383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A9015A-762C-0D08-50BA-1C2D79D8700A}"/>
              </a:ext>
            </a:extLst>
          </p:cNvPr>
          <p:cNvSpPr/>
          <p:nvPr/>
        </p:nvSpPr>
        <p:spPr>
          <a:xfrm>
            <a:off x="5029408" y="2955009"/>
            <a:ext cx="3876848" cy="723519"/>
          </a:xfrm>
          <a:custGeom>
            <a:avLst/>
            <a:gdLst>
              <a:gd name="connsiteX0" fmla="*/ 104775 w 5267412"/>
              <a:gd name="connsiteY0" fmla="*/ 0 h 893871"/>
              <a:gd name="connsiteX1" fmla="*/ 5267325 w 5267412"/>
              <a:gd name="connsiteY1" fmla="*/ 876300 h 893871"/>
              <a:gd name="connsiteX2" fmla="*/ 0 w 5267412"/>
              <a:gd name="connsiteY2" fmla="*/ 600075 h 893871"/>
              <a:gd name="connsiteX0" fmla="*/ 0 w 5305508"/>
              <a:gd name="connsiteY0" fmla="*/ 0 h 874821"/>
              <a:gd name="connsiteX1" fmla="*/ 5305425 w 5305508"/>
              <a:gd name="connsiteY1" fmla="*/ 857250 h 874821"/>
              <a:gd name="connsiteX2" fmla="*/ 38100 w 5305508"/>
              <a:gd name="connsiteY2" fmla="*/ 581025 h 874821"/>
              <a:gd name="connsiteX0" fmla="*/ 0 w 3876848"/>
              <a:gd name="connsiteY0" fmla="*/ 0 h 723519"/>
              <a:gd name="connsiteX1" fmla="*/ 3876675 w 3876848"/>
              <a:gd name="connsiteY1" fmla="*/ 695325 h 723519"/>
              <a:gd name="connsiteX2" fmla="*/ 38100 w 3876848"/>
              <a:gd name="connsiteY2" fmla="*/ 581025 h 72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6848" h="723519">
                <a:moveTo>
                  <a:pt x="0" y="0"/>
                </a:moveTo>
                <a:cubicBezTo>
                  <a:pt x="2590006" y="388144"/>
                  <a:pt x="3894137" y="595313"/>
                  <a:pt x="3876675" y="695325"/>
                </a:cubicBezTo>
                <a:cubicBezTo>
                  <a:pt x="3859213" y="795337"/>
                  <a:pt x="925512" y="598487"/>
                  <a:pt x="38100" y="581025"/>
                </a:cubicBezTo>
              </a:path>
            </a:pathLst>
          </a:custGeom>
          <a:noFill/>
          <a:ln w="44450" cmpd="dbl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3369BC-6261-2E7A-81E1-EC4032701F24}"/>
              </a:ext>
            </a:extLst>
          </p:cNvPr>
          <p:cNvSpPr txBox="1"/>
          <p:nvPr/>
        </p:nvSpPr>
        <p:spPr>
          <a:xfrm>
            <a:off x="775576" y="3497648"/>
            <a:ext cx="207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Projecting the conic equation into screen space let’s us avoid this.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EAC999-CF65-4756-F35D-4C138C4F0BB0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5029408" y="2955009"/>
            <a:ext cx="2314367" cy="3617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C6D4C7-A23A-7C3D-248C-1BC2619CF71D}"/>
              </a:ext>
            </a:extLst>
          </p:cNvPr>
          <p:cNvCxnSpPr>
            <a:cxnSpLocks/>
          </p:cNvCxnSpPr>
          <p:nvPr/>
        </p:nvCxnSpPr>
        <p:spPr>
          <a:xfrm>
            <a:off x="7343775" y="3316768"/>
            <a:ext cx="161925" cy="3617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3627DC-3355-9E7B-B36E-D9EE0EACCF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067508" y="3536034"/>
            <a:ext cx="2438192" cy="1111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4604241-61C4-9795-E17F-50B7EB0DBFC0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DEEAD0E-432C-C620-BCAF-3A1B33434C47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This Is What You Came For</a:t>
            </a:r>
          </a:p>
        </p:txBody>
      </p:sp>
    </p:spTree>
    <p:extLst>
      <p:ext uri="{BB962C8B-B14F-4D97-AF65-F5344CB8AC3E}">
        <p14:creationId xmlns:p14="http://schemas.microsoft.com/office/powerpoint/2010/main" val="250491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Background">
            <a:extLst>
              <a:ext uri="{FF2B5EF4-FFF2-40B4-BE49-F238E27FC236}">
                <a16:creationId xmlns:a16="http://schemas.microsoft.com/office/drawing/2014/main" id="{30EDD97F-7F3B-6ACB-3715-D3D644BB87AF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66" name="Picture 65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AE509C93-EE6E-199C-3A06-58D13F4D0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9360302-BF93-A72C-1F93-DECFD4BC2B5F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4604241-61C4-9795-E17F-50B7EB0DBFC0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DEEAD0E-432C-C620-BCAF-3A1B33434C47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This Is What You Came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86B1B-D137-A711-895B-1E8D6A9E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134936"/>
            <a:ext cx="8403606" cy="5000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5EFB7F-32D4-7CC8-2135-EF10E069E0A8}"/>
              </a:ext>
            </a:extLst>
          </p:cNvPr>
          <p:cNvSpPr txBox="1"/>
          <p:nvPr/>
        </p:nvSpPr>
        <p:spPr>
          <a:xfrm>
            <a:off x="9359474" y="1279204"/>
            <a:ext cx="2287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between a line tessellated in world space (red) versus screen space (orange).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01403-96C7-758C-76D3-A4061E88DE67}"/>
              </a:ext>
            </a:extLst>
          </p:cNvPr>
          <p:cNvSpPr txBox="1"/>
          <p:nvPr/>
        </p:nvSpPr>
        <p:spPr>
          <a:xfrm>
            <a:off x="9359474" y="2828835"/>
            <a:ext cx="2287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orange line consists of fewer, better placed segments, because only the visible portion of the orbit is tessellated.</a:t>
            </a:r>
          </a:p>
        </p:txBody>
      </p:sp>
    </p:spTree>
    <p:extLst>
      <p:ext uri="{BB962C8B-B14F-4D97-AF65-F5344CB8AC3E}">
        <p14:creationId xmlns:p14="http://schemas.microsoft.com/office/powerpoint/2010/main" val="106206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Background">
            <a:extLst>
              <a:ext uri="{FF2B5EF4-FFF2-40B4-BE49-F238E27FC236}">
                <a16:creationId xmlns:a16="http://schemas.microsoft.com/office/drawing/2014/main" id="{81B7E174-BD58-6E4B-7F99-7ECAFF3669C1}"/>
              </a:ext>
            </a:extLst>
          </p:cNvPr>
          <p:cNvGrpSpPr/>
          <p:nvPr/>
        </p:nvGrpSpPr>
        <p:grpSpPr>
          <a:xfrm>
            <a:off x="-10565" y="-1899"/>
            <a:ext cx="12202565" cy="6858000"/>
            <a:chOff x="0" y="0"/>
            <a:chExt cx="12202565" cy="6858000"/>
          </a:xfrm>
        </p:grpSpPr>
        <p:pic>
          <p:nvPicPr>
            <p:cNvPr id="68" name="Picture 67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272DB057-074C-16D1-46B8-EEC960671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BD9B721-85F4-3B9A-DB70-F2EB23248F22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4942477" y="1258438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804557" y="27336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DAC95E7-C276-503A-6D27-C82989F130FB}"/>
              </a:ext>
            </a:extLst>
          </p:cNvPr>
          <p:cNvSpPr/>
          <p:nvPr/>
        </p:nvSpPr>
        <p:spPr>
          <a:xfrm>
            <a:off x="4942477" y="2840594"/>
            <a:ext cx="626936" cy="714375"/>
          </a:xfrm>
          <a:custGeom>
            <a:avLst/>
            <a:gdLst>
              <a:gd name="connsiteX0" fmla="*/ 233743 w 626936"/>
              <a:gd name="connsiteY0" fmla="*/ 0 h 714375"/>
              <a:gd name="connsiteX1" fmla="*/ 626936 w 626936"/>
              <a:gd name="connsiteY1" fmla="*/ 714375 h 714375"/>
              <a:gd name="connsiteX2" fmla="*/ 0 w 626936"/>
              <a:gd name="connsiteY2" fmla="*/ 714375 h 714375"/>
              <a:gd name="connsiteX3" fmla="*/ 0 w 626936"/>
              <a:gd name="connsiteY3" fmla="*/ 424676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936" h="714375">
                <a:moveTo>
                  <a:pt x="233743" y="0"/>
                </a:moveTo>
                <a:lnTo>
                  <a:pt x="626936" y="714375"/>
                </a:lnTo>
                <a:lnTo>
                  <a:pt x="0" y="714375"/>
                </a:lnTo>
                <a:lnTo>
                  <a:pt x="0" y="424676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A034513-52D9-7C64-0B0B-E3919D1582FA}"/>
              </a:ext>
            </a:extLst>
          </p:cNvPr>
          <p:cNvSpPr/>
          <p:nvPr/>
        </p:nvSpPr>
        <p:spPr>
          <a:xfrm rot="10800000">
            <a:off x="5176219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F7A499F-A52C-C657-96DF-ACCD0B635D36}"/>
              </a:ext>
            </a:extLst>
          </p:cNvPr>
          <p:cNvSpPr/>
          <p:nvPr/>
        </p:nvSpPr>
        <p:spPr>
          <a:xfrm>
            <a:off x="5569411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29C5FE6-186D-4B0D-6F67-7EDE86BD9F90}"/>
              </a:ext>
            </a:extLst>
          </p:cNvPr>
          <p:cNvSpPr/>
          <p:nvPr/>
        </p:nvSpPr>
        <p:spPr>
          <a:xfrm rot="10800000">
            <a:off x="5962604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8D10D83-9E49-6D20-28B6-DA88001E0077}"/>
              </a:ext>
            </a:extLst>
          </p:cNvPr>
          <p:cNvSpPr/>
          <p:nvPr/>
        </p:nvSpPr>
        <p:spPr>
          <a:xfrm>
            <a:off x="6367599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03C5B6A-8F08-978F-1C21-BA029AC03028}"/>
              </a:ext>
            </a:extLst>
          </p:cNvPr>
          <p:cNvSpPr/>
          <p:nvPr/>
        </p:nvSpPr>
        <p:spPr>
          <a:xfrm rot="10800000">
            <a:off x="6760792" y="2840593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B50DDD0-BA46-9236-2D63-7ECDEEE044DF}"/>
              </a:ext>
            </a:extLst>
          </p:cNvPr>
          <p:cNvSpPr/>
          <p:nvPr/>
        </p:nvSpPr>
        <p:spPr>
          <a:xfrm>
            <a:off x="7153984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FE8EAE-510E-EA07-1BEE-BC07C6043E01}"/>
              </a:ext>
            </a:extLst>
          </p:cNvPr>
          <p:cNvSpPr/>
          <p:nvPr/>
        </p:nvSpPr>
        <p:spPr>
          <a:xfrm rot="10800000">
            <a:off x="7547177" y="2840593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25EBBEF-26E1-2782-D792-2F6663FF61E5}"/>
              </a:ext>
            </a:extLst>
          </p:cNvPr>
          <p:cNvSpPr/>
          <p:nvPr/>
        </p:nvSpPr>
        <p:spPr>
          <a:xfrm>
            <a:off x="7952172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2568848-4326-AA96-CA2A-DFFEC4270725}"/>
              </a:ext>
            </a:extLst>
          </p:cNvPr>
          <p:cNvSpPr/>
          <p:nvPr/>
        </p:nvSpPr>
        <p:spPr>
          <a:xfrm rot="10800000">
            <a:off x="8345365" y="2840593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19055C9-05A9-2235-ACCB-9624449BFFE0}"/>
              </a:ext>
            </a:extLst>
          </p:cNvPr>
          <p:cNvSpPr/>
          <p:nvPr/>
        </p:nvSpPr>
        <p:spPr>
          <a:xfrm>
            <a:off x="8738557" y="2840594"/>
            <a:ext cx="786387" cy="7143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90A1E39-4A24-7704-9467-D8DFF5117841}"/>
              </a:ext>
            </a:extLst>
          </p:cNvPr>
          <p:cNvSpPr/>
          <p:nvPr/>
        </p:nvSpPr>
        <p:spPr>
          <a:xfrm rot="10800000">
            <a:off x="9131750" y="2840593"/>
            <a:ext cx="535183" cy="714375"/>
          </a:xfrm>
          <a:custGeom>
            <a:avLst/>
            <a:gdLst>
              <a:gd name="connsiteX0" fmla="*/ 535183 w 535183"/>
              <a:gd name="connsiteY0" fmla="*/ 714375 h 714375"/>
              <a:gd name="connsiteX1" fmla="*/ 0 w 535183"/>
              <a:gd name="connsiteY1" fmla="*/ 714375 h 714375"/>
              <a:gd name="connsiteX2" fmla="*/ 0 w 535183"/>
              <a:gd name="connsiteY2" fmla="*/ 257975 h 714375"/>
              <a:gd name="connsiteX3" fmla="*/ 141990 w 535183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83" h="714375">
                <a:moveTo>
                  <a:pt x="535183" y="714375"/>
                </a:moveTo>
                <a:lnTo>
                  <a:pt x="0" y="714375"/>
                </a:lnTo>
                <a:lnTo>
                  <a:pt x="0" y="257975"/>
                </a:lnTo>
                <a:lnTo>
                  <a:pt x="14199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280E3D3-A1D2-79A1-958D-66AD000F1A14}"/>
              </a:ext>
            </a:extLst>
          </p:cNvPr>
          <p:cNvSpPr/>
          <p:nvPr/>
        </p:nvSpPr>
        <p:spPr>
          <a:xfrm rot="10800000">
            <a:off x="4942477" y="2840593"/>
            <a:ext cx="233741" cy="424673"/>
          </a:xfrm>
          <a:custGeom>
            <a:avLst/>
            <a:gdLst>
              <a:gd name="connsiteX0" fmla="*/ 233741 w 233741"/>
              <a:gd name="connsiteY0" fmla="*/ 424673 h 424673"/>
              <a:gd name="connsiteX1" fmla="*/ 0 w 233741"/>
              <a:gd name="connsiteY1" fmla="*/ 424673 h 424673"/>
              <a:gd name="connsiteX2" fmla="*/ 233741 w 233741"/>
              <a:gd name="connsiteY2" fmla="*/ 0 h 42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1" h="424673">
                <a:moveTo>
                  <a:pt x="233741" y="424673"/>
                </a:moveTo>
                <a:lnTo>
                  <a:pt x="0" y="424673"/>
                </a:lnTo>
                <a:lnTo>
                  <a:pt x="233741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A471742-9371-82A0-8352-1704987B9104}"/>
              </a:ext>
            </a:extLst>
          </p:cNvPr>
          <p:cNvSpPr/>
          <p:nvPr/>
        </p:nvSpPr>
        <p:spPr>
          <a:xfrm>
            <a:off x="9526177" y="3299235"/>
            <a:ext cx="140756" cy="255733"/>
          </a:xfrm>
          <a:custGeom>
            <a:avLst/>
            <a:gdLst>
              <a:gd name="connsiteX0" fmla="*/ 140756 w 140756"/>
              <a:gd name="connsiteY0" fmla="*/ 0 h 255733"/>
              <a:gd name="connsiteX1" fmla="*/ 140756 w 140756"/>
              <a:gd name="connsiteY1" fmla="*/ 255733 h 255733"/>
              <a:gd name="connsiteX2" fmla="*/ 0 w 140756"/>
              <a:gd name="connsiteY2" fmla="*/ 255733 h 25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56" h="255733">
                <a:moveTo>
                  <a:pt x="140756" y="0"/>
                </a:moveTo>
                <a:lnTo>
                  <a:pt x="140756" y="255733"/>
                </a:lnTo>
                <a:lnTo>
                  <a:pt x="0" y="25573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F9CAED-0AB7-EC9E-60C2-9CCE8F2B077C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43B6B7-679B-CF75-2632-D51B4302229D}"/>
              </a:ext>
            </a:extLst>
          </p:cNvPr>
          <p:cNvSpPr txBox="1"/>
          <p:nvPr/>
        </p:nvSpPr>
        <p:spPr>
          <a:xfrm>
            <a:off x="519188" y="1502151"/>
            <a:ext cx="2538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projection’s </a:t>
            </a:r>
            <a:r>
              <a:rPr lang="en-US" dirty="0">
                <a:solidFill>
                  <a:srgbClr val="0070C0"/>
                </a:solidFill>
              </a:rPr>
              <a:t>equation</a:t>
            </a:r>
            <a:r>
              <a:rPr lang="en-US" dirty="0">
                <a:solidFill>
                  <a:srgbClr val="00B0F0"/>
                </a:solidFill>
              </a:rPr>
              <a:t> was transformed into </a:t>
            </a:r>
            <a:r>
              <a:rPr lang="en-US" dirty="0" err="1">
                <a:solidFill>
                  <a:srgbClr val="00B0F0"/>
                </a:solidFill>
              </a:rPr>
              <a:t>gpu</a:t>
            </a:r>
            <a:r>
              <a:rPr lang="en-US" dirty="0">
                <a:solidFill>
                  <a:srgbClr val="00B0F0"/>
                </a:solidFill>
              </a:rPr>
              <a:t> “clip” space.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6860BE-89D7-2788-F482-3589675C6673}"/>
              </a:ext>
            </a:extLst>
          </p:cNvPr>
          <p:cNvSpPr txBox="1"/>
          <p:nvPr/>
        </p:nvSpPr>
        <p:spPr>
          <a:xfrm>
            <a:off x="519188" y="3132073"/>
            <a:ext cx="326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tessellation is easily done in a compute shader.</a:t>
            </a:r>
          </a:p>
          <a:p>
            <a:r>
              <a:rPr lang="en-US" dirty="0">
                <a:solidFill>
                  <a:srgbClr val="0070C0"/>
                </a:solidFill>
              </a:rPr>
              <a:t>Effectively limitless performance/curve LOD.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E9C961D-308A-607F-5E97-4AE32D263CDB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Score!</a:t>
            </a:r>
          </a:p>
        </p:txBody>
      </p:sp>
    </p:spTree>
    <p:extLst>
      <p:ext uri="{BB962C8B-B14F-4D97-AF65-F5344CB8AC3E}">
        <p14:creationId xmlns:p14="http://schemas.microsoft.com/office/powerpoint/2010/main" val="2624455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ackground">
            <a:extLst>
              <a:ext uri="{FF2B5EF4-FFF2-40B4-BE49-F238E27FC236}">
                <a16:creationId xmlns:a16="http://schemas.microsoft.com/office/drawing/2014/main" id="{96EB03E1-15F2-12F0-4CAB-764A9492F9F4}"/>
              </a:ext>
            </a:extLst>
          </p:cNvPr>
          <p:cNvGrpSpPr/>
          <p:nvPr/>
        </p:nvGrpSpPr>
        <p:grpSpPr>
          <a:xfrm>
            <a:off x="-10565" y="-4910"/>
            <a:ext cx="12202565" cy="6858000"/>
            <a:chOff x="0" y="0"/>
            <a:chExt cx="12202565" cy="6858000"/>
          </a:xfrm>
        </p:grpSpPr>
        <p:pic>
          <p:nvPicPr>
            <p:cNvPr id="42" name="Picture 4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74B3B369-5F35-96C5-7216-EA32D6884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25C685-C716-58C5-DC8F-31750A560516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5068670" y="1210814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 flipH="1">
            <a:off x="7506530" y="3555084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>
            <a:off x="4743450" y="1210813"/>
            <a:ext cx="5667375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1541E6-4EC0-B02B-6BF0-C581068FD466}"/>
              </a:ext>
            </a:extLst>
          </p:cNvPr>
          <p:cNvSpPr txBox="1"/>
          <p:nvPr/>
        </p:nvSpPr>
        <p:spPr>
          <a:xfrm>
            <a:off x="867511" y="1545430"/>
            <a:ext cx="3457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orbit becomes hyperbolic, the exact same solution applies, but:</a:t>
            </a:r>
            <a:br>
              <a:rPr lang="en-US" dirty="0"/>
            </a:br>
            <a:r>
              <a:rPr lang="en-US" dirty="0"/>
              <a:t>cos -&gt; </a:t>
            </a:r>
            <a:r>
              <a:rPr lang="en-US" dirty="0" err="1"/>
              <a:t>cosh</a:t>
            </a:r>
            <a:br>
              <a:rPr lang="en-US" dirty="0"/>
            </a:br>
            <a:r>
              <a:rPr lang="en-US" dirty="0"/>
              <a:t>sin -&gt;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747407" y="22383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A9015A-762C-0D08-50BA-1C2D79D8700A}"/>
              </a:ext>
            </a:extLst>
          </p:cNvPr>
          <p:cNvSpPr/>
          <p:nvPr/>
        </p:nvSpPr>
        <p:spPr>
          <a:xfrm>
            <a:off x="5062403" y="3002634"/>
            <a:ext cx="2249052" cy="1104900"/>
          </a:xfrm>
          <a:custGeom>
            <a:avLst/>
            <a:gdLst>
              <a:gd name="connsiteX0" fmla="*/ 104775 w 5267412"/>
              <a:gd name="connsiteY0" fmla="*/ 0 h 893871"/>
              <a:gd name="connsiteX1" fmla="*/ 5267325 w 5267412"/>
              <a:gd name="connsiteY1" fmla="*/ 876300 h 893871"/>
              <a:gd name="connsiteX2" fmla="*/ 0 w 5267412"/>
              <a:gd name="connsiteY2" fmla="*/ 600075 h 893871"/>
              <a:gd name="connsiteX0" fmla="*/ 0 w 5305508"/>
              <a:gd name="connsiteY0" fmla="*/ 0 h 874821"/>
              <a:gd name="connsiteX1" fmla="*/ 5305425 w 5305508"/>
              <a:gd name="connsiteY1" fmla="*/ 857250 h 874821"/>
              <a:gd name="connsiteX2" fmla="*/ 38100 w 5305508"/>
              <a:gd name="connsiteY2" fmla="*/ 581025 h 874821"/>
              <a:gd name="connsiteX0" fmla="*/ 0 w 3876848"/>
              <a:gd name="connsiteY0" fmla="*/ 0 h 723519"/>
              <a:gd name="connsiteX1" fmla="*/ 3876675 w 3876848"/>
              <a:gd name="connsiteY1" fmla="*/ 695325 h 723519"/>
              <a:gd name="connsiteX2" fmla="*/ 38100 w 3876848"/>
              <a:gd name="connsiteY2" fmla="*/ 581025 h 723519"/>
              <a:gd name="connsiteX0" fmla="*/ 0 w 3876848"/>
              <a:gd name="connsiteY0" fmla="*/ 0 h 1410055"/>
              <a:gd name="connsiteX1" fmla="*/ 3876675 w 3876848"/>
              <a:gd name="connsiteY1" fmla="*/ 695325 h 1410055"/>
              <a:gd name="connsiteX2" fmla="*/ 47625 w 3876848"/>
              <a:gd name="connsiteY2" fmla="*/ 1409700 h 1410055"/>
              <a:gd name="connsiteX0" fmla="*/ 392335 w 3829308"/>
              <a:gd name="connsiteY0" fmla="*/ 0 h 1324330"/>
              <a:gd name="connsiteX1" fmla="*/ 3829050 w 3829308"/>
              <a:gd name="connsiteY1" fmla="*/ 609600 h 1324330"/>
              <a:gd name="connsiteX2" fmla="*/ 0 w 3829308"/>
              <a:gd name="connsiteY2" fmla="*/ 1323975 h 1324330"/>
              <a:gd name="connsiteX0" fmla="*/ 7370 w 3444343"/>
              <a:gd name="connsiteY0" fmla="*/ 0 h 1105437"/>
              <a:gd name="connsiteX1" fmla="*/ 3444085 w 3444343"/>
              <a:gd name="connsiteY1" fmla="*/ 609600 h 1105437"/>
              <a:gd name="connsiteX2" fmla="*/ 0 w 3444343"/>
              <a:gd name="connsiteY2" fmla="*/ 1104900 h 1105437"/>
              <a:gd name="connsiteX0" fmla="*/ 7370 w 3444343"/>
              <a:gd name="connsiteY0" fmla="*/ 0 h 1104900"/>
              <a:gd name="connsiteX1" fmla="*/ 3444085 w 3444343"/>
              <a:gd name="connsiteY1" fmla="*/ 609600 h 1104900"/>
              <a:gd name="connsiteX2" fmla="*/ 0 w 3444343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343" h="1104900">
                <a:moveTo>
                  <a:pt x="7370" y="0"/>
                </a:moveTo>
                <a:cubicBezTo>
                  <a:pt x="2597376" y="388144"/>
                  <a:pt x="3461547" y="509588"/>
                  <a:pt x="3444085" y="609600"/>
                </a:cubicBezTo>
                <a:cubicBezTo>
                  <a:pt x="3426623" y="709612"/>
                  <a:pt x="914909" y="1046162"/>
                  <a:pt x="0" y="110490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4C988-09AA-FA0A-7F87-C9AC9889949D}"/>
              </a:ext>
            </a:extLst>
          </p:cNvPr>
          <p:cNvSpPr/>
          <p:nvPr/>
        </p:nvSpPr>
        <p:spPr>
          <a:xfrm flipH="1">
            <a:off x="7747324" y="3002634"/>
            <a:ext cx="2045802" cy="1104900"/>
          </a:xfrm>
          <a:custGeom>
            <a:avLst/>
            <a:gdLst>
              <a:gd name="connsiteX0" fmla="*/ 104775 w 5267412"/>
              <a:gd name="connsiteY0" fmla="*/ 0 h 893871"/>
              <a:gd name="connsiteX1" fmla="*/ 5267325 w 5267412"/>
              <a:gd name="connsiteY1" fmla="*/ 876300 h 893871"/>
              <a:gd name="connsiteX2" fmla="*/ 0 w 5267412"/>
              <a:gd name="connsiteY2" fmla="*/ 600075 h 893871"/>
              <a:gd name="connsiteX0" fmla="*/ 0 w 5305508"/>
              <a:gd name="connsiteY0" fmla="*/ 0 h 874821"/>
              <a:gd name="connsiteX1" fmla="*/ 5305425 w 5305508"/>
              <a:gd name="connsiteY1" fmla="*/ 857250 h 874821"/>
              <a:gd name="connsiteX2" fmla="*/ 38100 w 5305508"/>
              <a:gd name="connsiteY2" fmla="*/ 581025 h 874821"/>
              <a:gd name="connsiteX0" fmla="*/ 0 w 3876848"/>
              <a:gd name="connsiteY0" fmla="*/ 0 h 723519"/>
              <a:gd name="connsiteX1" fmla="*/ 3876675 w 3876848"/>
              <a:gd name="connsiteY1" fmla="*/ 695325 h 723519"/>
              <a:gd name="connsiteX2" fmla="*/ 38100 w 3876848"/>
              <a:gd name="connsiteY2" fmla="*/ 581025 h 723519"/>
              <a:gd name="connsiteX0" fmla="*/ 0 w 3876848"/>
              <a:gd name="connsiteY0" fmla="*/ 0 h 1410055"/>
              <a:gd name="connsiteX1" fmla="*/ 3876675 w 3876848"/>
              <a:gd name="connsiteY1" fmla="*/ 695325 h 1410055"/>
              <a:gd name="connsiteX2" fmla="*/ 47625 w 3876848"/>
              <a:gd name="connsiteY2" fmla="*/ 1409700 h 1410055"/>
              <a:gd name="connsiteX0" fmla="*/ 392335 w 3829308"/>
              <a:gd name="connsiteY0" fmla="*/ 0 h 1324330"/>
              <a:gd name="connsiteX1" fmla="*/ 3829050 w 3829308"/>
              <a:gd name="connsiteY1" fmla="*/ 609600 h 1324330"/>
              <a:gd name="connsiteX2" fmla="*/ 0 w 3829308"/>
              <a:gd name="connsiteY2" fmla="*/ 1323975 h 1324330"/>
              <a:gd name="connsiteX0" fmla="*/ 7370 w 3444343"/>
              <a:gd name="connsiteY0" fmla="*/ 0 h 1105437"/>
              <a:gd name="connsiteX1" fmla="*/ 3444085 w 3444343"/>
              <a:gd name="connsiteY1" fmla="*/ 609600 h 1105437"/>
              <a:gd name="connsiteX2" fmla="*/ 0 w 3444343"/>
              <a:gd name="connsiteY2" fmla="*/ 1104900 h 1105437"/>
              <a:gd name="connsiteX0" fmla="*/ 7370 w 3444343"/>
              <a:gd name="connsiteY0" fmla="*/ 0 h 1104900"/>
              <a:gd name="connsiteX1" fmla="*/ 3444085 w 3444343"/>
              <a:gd name="connsiteY1" fmla="*/ 609600 h 1104900"/>
              <a:gd name="connsiteX2" fmla="*/ 0 w 3444343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343" h="1104900">
                <a:moveTo>
                  <a:pt x="7370" y="0"/>
                </a:moveTo>
                <a:cubicBezTo>
                  <a:pt x="2597376" y="388144"/>
                  <a:pt x="3461547" y="509588"/>
                  <a:pt x="3444085" y="609600"/>
                </a:cubicBezTo>
                <a:cubicBezTo>
                  <a:pt x="3426623" y="709612"/>
                  <a:pt x="914909" y="1046162"/>
                  <a:pt x="0" y="11049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754D57-6747-B58F-BD44-CD72E3F182DB}"/>
              </a:ext>
            </a:extLst>
          </p:cNvPr>
          <p:cNvSpPr/>
          <p:nvPr/>
        </p:nvSpPr>
        <p:spPr>
          <a:xfrm flipH="1">
            <a:off x="7815379" y="3577943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01D067-BBED-4A38-284A-E28B3175D544}"/>
              </a:ext>
            </a:extLst>
          </p:cNvPr>
          <p:cNvSpPr/>
          <p:nvPr/>
        </p:nvSpPr>
        <p:spPr>
          <a:xfrm flipH="1">
            <a:off x="7198554" y="3555084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0860E0-3D1C-2BDB-5B75-C10AC1EF9B68}"/>
                  </a:ext>
                </a:extLst>
              </p:cNvPr>
              <p:cNvSpPr txBox="1"/>
              <p:nvPr/>
            </p:nvSpPr>
            <p:spPr>
              <a:xfrm>
                <a:off x="1873317" y="3424090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0860E0-3D1C-2BDB-5B75-C10AC1EF9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317" y="3424090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5B49D3-F3AF-4BF8-0C6F-39CA4F5EBF73}"/>
                  </a:ext>
                </a:extLst>
              </p:cNvPr>
              <p:cNvSpPr txBox="1"/>
              <p:nvPr/>
            </p:nvSpPr>
            <p:spPr>
              <a:xfrm>
                <a:off x="2131985" y="4690954"/>
                <a:ext cx="2193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nh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5B49D3-F3AF-4BF8-0C6F-39CA4F5EB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985" y="4690954"/>
                <a:ext cx="2193101" cy="276999"/>
              </a:xfrm>
              <a:prstGeom prst="rect">
                <a:avLst/>
              </a:prstGeom>
              <a:blipFill>
                <a:blip r:embed="rId4"/>
                <a:stretch>
                  <a:fillRect l="-111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F09C2E-A20F-F70B-517D-881BF068C0DD}"/>
                  </a:ext>
                </a:extLst>
              </p:cNvPr>
              <p:cNvSpPr txBox="1"/>
              <p:nvPr/>
            </p:nvSpPr>
            <p:spPr>
              <a:xfrm>
                <a:off x="2053202" y="5051211"/>
                <a:ext cx="2311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F09C2E-A20F-F70B-517D-881BF068C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202" y="5051211"/>
                <a:ext cx="2311146" cy="276999"/>
              </a:xfrm>
              <a:prstGeom prst="rect">
                <a:avLst/>
              </a:prstGeom>
              <a:blipFill>
                <a:blip r:embed="rId5"/>
                <a:stretch>
                  <a:fillRect l="-18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06A19AD-C669-B68D-DB1A-43B0193A021F}"/>
              </a:ext>
            </a:extLst>
          </p:cNvPr>
          <p:cNvSpPr txBox="1"/>
          <p:nvPr/>
        </p:nvSpPr>
        <p:spPr>
          <a:xfrm>
            <a:off x="1684904" y="4617671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E471C-2E61-CD55-455F-C325595290AE}"/>
              </a:ext>
            </a:extLst>
          </p:cNvPr>
          <p:cNvSpPr txBox="1"/>
          <p:nvPr/>
        </p:nvSpPr>
        <p:spPr>
          <a:xfrm>
            <a:off x="1684904" y="4977927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D32565-76AE-A065-BE77-B9103AC37E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8C3D97-3BA4-315C-BF0F-F9AD02FC27E2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Beyond Elliptical Orbits</a:t>
            </a:r>
          </a:p>
        </p:txBody>
      </p:sp>
    </p:spTree>
    <p:extLst>
      <p:ext uri="{BB962C8B-B14F-4D97-AF65-F5344CB8AC3E}">
        <p14:creationId xmlns:p14="http://schemas.microsoft.com/office/powerpoint/2010/main" val="2903667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Hyperbola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1468220" y="1787075"/>
            <a:ext cx="4724456" cy="2469102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542925" y="1787075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6192676" y="1223961"/>
            <a:ext cx="9525" cy="3333750"/>
          </a:xfrm>
          <a:prstGeom prst="line">
            <a:avLst/>
          </a:prstGeom>
          <a:ln w="19050">
            <a:solidFill>
              <a:srgbClr val="40658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>
            <a:off x="1468220" y="1178528"/>
            <a:ext cx="9525" cy="352205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01F115-1390-91D5-063B-5831E1C4CF44}"/>
              </a:ext>
            </a:extLst>
          </p:cNvPr>
          <p:cNvSpPr txBox="1"/>
          <p:nvPr/>
        </p:nvSpPr>
        <p:spPr>
          <a:xfrm>
            <a:off x="8182549" y="1607524"/>
            <a:ext cx="2287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line</a:t>
            </a:r>
            <a:br>
              <a:rPr lang="en-US" dirty="0"/>
            </a:br>
            <a:r>
              <a:rPr lang="en-US" dirty="0"/>
              <a:t>If there are no intersections, and it is on the not visible side, the orbit is not visible.  Skip it.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FB0976-A8F8-8D6F-27FF-E640163956CD}"/>
              </a:ext>
            </a:extLst>
          </p:cNvPr>
          <p:cNvSpPr/>
          <p:nvPr/>
        </p:nvSpPr>
        <p:spPr>
          <a:xfrm rot="10800000">
            <a:off x="6395433" y="1991142"/>
            <a:ext cx="699906" cy="2028825"/>
          </a:xfrm>
          <a:custGeom>
            <a:avLst/>
            <a:gdLst>
              <a:gd name="connsiteX0" fmla="*/ 876300 w 960622"/>
              <a:gd name="connsiteY0" fmla="*/ 1866900 h 1866900"/>
              <a:gd name="connsiteX1" fmla="*/ 876300 w 960622"/>
              <a:gd name="connsiteY1" fmla="*/ 819150 h 1866900"/>
              <a:gd name="connsiteX2" fmla="*/ 0 w 960622"/>
              <a:gd name="connsiteY2" fmla="*/ 0 h 1866900"/>
              <a:gd name="connsiteX0" fmla="*/ 609600 w 693922"/>
              <a:gd name="connsiteY0" fmla="*/ 2028825 h 2028825"/>
              <a:gd name="connsiteX1" fmla="*/ 609600 w 693922"/>
              <a:gd name="connsiteY1" fmla="*/ 981075 h 2028825"/>
              <a:gd name="connsiteX2" fmla="*/ 0 w 693922"/>
              <a:gd name="connsiteY2" fmla="*/ 0 h 2028825"/>
              <a:gd name="connsiteX0" fmla="*/ 609600 w 682739"/>
              <a:gd name="connsiteY0" fmla="*/ 2028825 h 2028825"/>
              <a:gd name="connsiteX1" fmla="*/ 590550 w 682739"/>
              <a:gd name="connsiteY1" fmla="*/ 752475 h 2028825"/>
              <a:gd name="connsiteX2" fmla="*/ 0 w 682739"/>
              <a:gd name="connsiteY2" fmla="*/ 0 h 2028825"/>
              <a:gd name="connsiteX0" fmla="*/ 609600 w 699906"/>
              <a:gd name="connsiteY0" fmla="*/ 2028825 h 2028825"/>
              <a:gd name="connsiteX1" fmla="*/ 619125 w 699906"/>
              <a:gd name="connsiteY1" fmla="*/ 685800 h 2028825"/>
              <a:gd name="connsiteX2" fmla="*/ 0 w 699906"/>
              <a:gd name="connsiteY2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906" h="2028825">
                <a:moveTo>
                  <a:pt x="609600" y="2028825"/>
                </a:moveTo>
                <a:cubicBezTo>
                  <a:pt x="682625" y="1660525"/>
                  <a:pt x="765175" y="996950"/>
                  <a:pt x="619125" y="685800"/>
                </a:cubicBezTo>
                <a:cubicBezTo>
                  <a:pt x="473075" y="374650"/>
                  <a:pt x="93663" y="144463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11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Hyperbola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1468220" y="1787075"/>
            <a:ext cx="4724456" cy="2469102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542925" y="1787075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6192676" y="1223961"/>
            <a:ext cx="9525" cy="3333750"/>
          </a:xfrm>
          <a:prstGeom prst="line">
            <a:avLst/>
          </a:prstGeom>
          <a:ln w="19050">
            <a:solidFill>
              <a:srgbClr val="40658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>
            <a:off x="1468220" y="1178528"/>
            <a:ext cx="9525" cy="352205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01F115-1390-91D5-063B-5831E1C4CF44}"/>
              </a:ext>
            </a:extLst>
          </p:cNvPr>
          <p:cNvSpPr txBox="1"/>
          <p:nvPr/>
        </p:nvSpPr>
        <p:spPr>
          <a:xfrm>
            <a:off x="7614297" y="2200893"/>
            <a:ext cx="351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line</a:t>
            </a:r>
            <a:br>
              <a:rPr lang="en-US" dirty="0"/>
            </a:br>
            <a:r>
              <a:rPr lang="en-US" dirty="0"/>
              <a:t>Get the intersection points.</a:t>
            </a:r>
            <a:br>
              <a:rPr lang="en-US" dirty="0"/>
            </a:br>
            <a:r>
              <a:rPr lang="en-US" dirty="0"/>
              <a:t>For each side, determine if the asymptote points into or away from the visible portion.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FB0976-A8F8-8D6F-27FF-E640163956CD}"/>
              </a:ext>
            </a:extLst>
          </p:cNvPr>
          <p:cNvSpPr/>
          <p:nvPr/>
        </p:nvSpPr>
        <p:spPr>
          <a:xfrm rot="10800000">
            <a:off x="5842723" y="2007214"/>
            <a:ext cx="699906" cy="2028825"/>
          </a:xfrm>
          <a:custGeom>
            <a:avLst/>
            <a:gdLst>
              <a:gd name="connsiteX0" fmla="*/ 876300 w 960622"/>
              <a:gd name="connsiteY0" fmla="*/ 1866900 h 1866900"/>
              <a:gd name="connsiteX1" fmla="*/ 876300 w 960622"/>
              <a:gd name="connsiteY1" fmla="*/ 819150 h 1866900"/>
              <a:gd name="connsiteX2" fmla="*/ 0 w 960622"/>
              <a:gd name="connsiteY2" fmla="*/ 0 h 1866900"/>
              <a:gd name="connsiteX0" fmla="*/ 609600 w 693922"/>
              <a:gd name="connsiteY0" fmla="*/ 2028825 h 2028825"/>
              <a:gd name="connsiteX1" fmla="*/ 609600 w 693922"/>
              <a:gd name="connsiteY1" fmla="*/ 981075 h 2028825"/>
              <a:gd name="connsiteX2" fmla="*/ 0 w 693922"/>
              <a:gd name="connsiteY2" fmla="*/ 0 h 2028825"/>
              <a:gd name="connsiteX0" fmla="*/ 609600 w 682739"/>
              <a:gd name="connsiteY0" fmla="*/ 2028825 h 2028825"/>
              <a:gd name="connsiteX1" fmla="*/ 590550 w 682739"/>
              <a:gd name="connsiteY1" fmla="*/ 752475 h 2028825"/>
              <a:gd name="connsiteX2" fmla="*/ 0 w 682739"/>
              <a:gd name="connsiteY2" fmla="*/ 0 h 2028825"/>
              <a:gd name="connsiteX0" fmla="*/ 609600 w 699906"/>
              <a:gd name="connsiteY0" fmla="*/ 2028825 h 2028825"/>
              <a:gd name="connsiteX1" fmla="*/ 619125 w 699906"/>
              <a:gd name="connsiteY1" fmla="*/ 685800 h 2028825"/>
              <a:gd name="connsiteX2" fmla="*/ 0 w 699906"/>
              <a:gd name="connsiteY2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906" h="2028825">
                <a:moveTo>
                  <a:pt x="609600" y="2028825"/>
                </a:moveTo>
                <a:cubicBezTo>
                  <a:pt x="682625" y="1660525"/>
                  <a:pt x="765175" y="996950"/>
                  <a:pt x="619125" y="685800"/>
                </a:cubicBezTo>
                <a:cubicBezTo>
                  <a:pt x="473075" y="374650"/>
                  <a:pt x="93663" y="144463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ABABB-4683-1EF3-DC62-B1BB1270BCA5}"/>
              </a:ext>
            </a:extLst>
          </p:cNvPr>
          <p:cNvSpPr txBox="1"/>
          <p:nvPr/>
        </p:nvSpPr>
        <p:spPr>
          <a:xfrm>
            <a:off x="7614297" y="3883115"/>
            <a:ext cx="338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the elliptical case, sort the intersections and determine which segments are visible.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EE06B-9B49-59BD-5009-1E0672D4429E}"/>
              </a:ext>
            </a:extLst>
          </p:cNvPr>
          <p:cNvSpPr txBox="1"/>
          <p:nvPr/>
        </p:nvSpPr>
        <p:spPr>
          <a:xfrm>
            <a:off x="4140642" y="4767117"/>
            <a:ext cx="3387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Hyperbola has two sides, only one of which should be visible.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must test which side intersected the line to make sure it wasn’t the invisible half.</a:t>
            </a:r>
          </a:p>
        </p:txBody>
      </p:sp>
      <p:pic>
        <p:nvPicPr>
          <p:cNvPr id="2050" name="Picture 2" descr="Hyperbola - Wikipedia">
            <a:extLst>
              <a:ext uri="{FF2B5EF4-FFF2-40B4-BE49-F238E27FC236}">
                <a16:creationId xmlns:a16="http://schemas.microsoft.com/office/drawing/2014/main" id="{E42AD3D6-4478-D536-3955-6F1654F6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85" y="4672730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65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- Hyperbola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44980AE-95B5-38D6-19A2-6B9268DDBE32}"/>
              </a:ext>
            </a:extLst>
          </p:cNvPr>
          <p:cNvSpPr>
            <a:spLocks/>
          </p:cNvSpPr>
          <p:nvPr/>
        </p:nvSpPr>
        <p:spPr>
          <a:xfrm>
            <a:off x="1468220" y="1787075"/>
            <a:ext cx="4724456" cy="2469102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E1B3F-7247-BC01-3880-A3B3E5DF2EE2}"/>
              </a:ext>
            </a:extLst>
          </p:cNvPr>
          <p:cNvCxnSpPr>
            <a:cxnSpLocks/>
          </p:cNvCxnSpPr>
          <p:nvPr/>
        </p:nvCxnSpPr>
        <p:spPr>
          <a:xfrm>
            <a:off x="542925" y="1787075"/>
            <a:ext cx="6400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D6FD65-8A3B-5109-D267-55A9122F06F0}"/>
              </a:ext>
            </a:extLst>
          </p:cNvPr>
          <p:cNvCxnSpPr>
            <a:cxnSpLocks/>
          </p:cNvCxnSpPr>
          <p:nvPr/>
        </p:nvCxnSpPr>
        <p:spPr>
          <a:xfrm>
            <a:off x="6192676" y="1223961"/>
            <a:ext cx="9525" cy="3333750"/>
          </a:xfrm>
          <a:prstGeom prst="line">
            <a:avLst/>
          </a:prstGeom>
          <a:ln w="19050">
            <a:solidFill>
              <a:srgbClr val="40658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B83975-D531-B66E-6679-600BE8ED5A9C}"/>
              </a:ext>
            </a:extLst>
          </p:cNvPr>
          <p:cNvCxnSpPr>
            <a:cxnSpLocks/>
          </p:cNvCxnSpPr>
          <p:nvPr/>
        </p:nvCxnSpPr>
        <p:spPr>
          <a:xfrm>
            <a:off x="1468220" y="1178528"/>
            <a:ext cx="9525" cy="352205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01F115-1390-91D5-063B-5831E1C4CF44}"/>
              </a:ext>
            </a:extLst>
          </p:cNvPr>
          <p:cNvSpPr txBox="1"/>
          <p:nvPr/>
        </p:nvSpPr>
        <p:spPr>
          <a:xfrm>
            <a:off x="7614297" y="2200893"/>
            <a:ext cx="351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line</a:t>
            </a:r>
            <a:br>
              <a:rPr lang="en-US" dirty="0"/>
            </a:br>
            <a:r>
              <a:rPr lang="en-US" dirty="0"/>
              <a:t>Get the intersection points.</a:t>
            </a:r>
            <a:br>
              <a:rPr lang="en-US" dirty="0"/>
            </a:br>
            <a:r>
              <a:rPr lang="en-US" dirty="0"/>
              <a:t>For each side, determine if the asymptote points into or away from the visible portion.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FB0976-A8F8-8D6F-27FF-E640163956CD}"/>
              </a:ext>
            </a:extLst>
          </p:cNvPr>
          <p:cNvSpPr/>
          <p:nvPr/>
        </p:nvSpPr>
        <p:spPr>
          <a:xfrm rot="10800000">
            <a:off x="5842723" y="2007214"/>
            <a:ext cx="699906" cy="2028825"/>
          </a:xfrm>
          <a:custGeom>
            <a:avLst/>
            <a:gdLst>
              <a:gd name="connsiteX0" fmla="*/ 876300 w 960622"/>
              <a:gd name="connsiteY0" fmla="*/ 1866900 h 1866900"/>
              <a:gd name="connsiteX1" fmla="*/ 876300 w 960622"/>
              <a:gd name="connsiteY1" fmla="*/ 819150 h 1866900"/>
              <a:gd name="connsiteX2" fmla="*/ 0 w 960622"/>
              <a:gd name="connsiteY2" fmla="*/ 0 h 1866900"/>
              <a:gd name="connsiteX0" fmla="*/ 609600 w 693922"/>
              <a:gd name="connsiteY0" fmla="*/ 2028825 h 2028825"/>
              <a:gd name="connsiteX1" fmla="*/ 609600 w 693922"/>
              <a:gd name="connsiteY1" fmla="*/ 981075 h 2028825"/>
              <a:gd name="connsiteX2" fmla="*/ 0 w 693922"/>
              <a:gd name="connsiteY2" fmla="*/ 0 h 2028825"/>
              <a:gd name="connsiteX0" fmla="*/ 609600 w 682739"/>
              <a:gd name="connsiteY0" fmla="*/ 2028825 h 2028825"/>
              <a:gd name="connsiteX1" fmla="*/ 590550 w 682739"/>
              <a:gd name="connsiteY1" fmla="*/ 752475 h 2028825"/>
              <a:gd name="connsiteX2" fmla="*/ 0 w 682739"/>
              <a:gd name="connsiteY2" fmla="*/ 0 h 2028825"/>
              <a:gd name="connsiteX0" fmla="*/ 609600 w 699906"/>
              <a:gd name="connsiteY0" fmla="*/ 2028825 h 2028825"/>
              <a:gd name="connsiteX1" fmla="*/ 619125 w 699906"/>
              <a:gd name="connsiteY1" fmla="*/ 685800 h 2028825"/>
              <a:gd name="connsiteX2" fmla="*/ 0 w 699906"/>
              <a:gd name="connsiteY2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906" h="2028825">
                <a:moveTo>
                  <a:pt x="609600" y="2028825"/>
                </a:moveTo>
                <a:cubicBezTo>
                  <a:pt x="682625" y="1660525"/>
                  <a:pt x="765175" y="996950"/>
                  <a:pt x="619125" y="685800"/>
                </a:cubicBezTo>
                <a:cubicBezTo>
                  <a:pt x="473075" y="374650"/>
                  <a:pt x="93663" y="144463"/>
                  <a:pt x="0" y="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ABABB-4683-1EF3-DC62-B1BB1270BCA5}"/>
              </a:ext>
            </a:extLst>
          </p:cNvPr>
          <p:cNvSpPr txBox="1"/>
          <p:nvPr/>
        </p:nvSpPr>
        <p:spPr>
          <a:xfrm>
            <a:off x="7614297" y="3883115"/>
            <a:ext cx="338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the elliptical case, sort the intersections and determine which segments are visible.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EE06B-9B49-59BD-5009-1E0672D4429E}"/>
              </a:ext>
            </a:extLst>
          </p:cNvPr>
          <p:cNvSpPr txBox="1"/>
          <p:nvPr/>
        </p:nvSpPr>
        <p:spPr>
          <a:xfrm>
            <a:off x="4140642" y="4767117"/>
            <a:ext cx="3387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Hyperbola has two sides, only one of which should be visible.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must test which side intersected the line to make sure it wasn’t the invisible half.</a:t>
            </a:r>
          </a:p>
        </p:txBody>
      </p:sp>
      <p:pic>
        <p:nvPicPr>
          <p:cNvPr id="2050" name="Picture 2" descr="Hyperbola - Wikipedia">
            <a:extLst>
              <a:ext uri="{FF2B5EF4-FFF2-40B4-BE49-F238E27FC236}">
                <a16:creationId xmlns:a16="http://schemas.microsoft.com/office/drawing/2014/main" id="{E42AD3D6-4478-D536-3955-6F1654F6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85" y="4672730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90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ackground">
            <a:extLst>
              <a:ext uri="{FF2B5EF4-FFF2-40B4-BE49-F238E27FC236}">
                <a16:creationId xmlns:a16="http://schemas.microsoft.com/office/drawing/2014/main" id="{C3B56290-8FA2-147F-AAFF-CA4E84866F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7" name="Picture 36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1DB39-B249-540E-DF29-F971F4CC6E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3D6AA-A0B0-862C-05B9-1CBE3B6880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9FFA1A-1994-782A-A91E-2EC7646DF96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BEC9CA9-8F22-46C3-7065-CCCC71F84CF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88708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Clipping – Hyperbola against one line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931C32-D1A3-9AC7-65EB-D78CFE80C568}"/>
              </a:ext>
            </a:extLst>
          </p:cNvPr>
          <p:cNvSpPr txBox="1"/>
          <p:nvPr/>
        </p:nvSpPr>
        <p:spPr>
          <a:xfrm>
            <a:off x="214192" y="1349291"/>
            <a:ext cx="63061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</a:rPr>
              <a:t>// Hyperbola: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//      </a:t>
            </a:r>
            <a:r>
              <a:rPr lang="es-ES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sqr</a:t>
            </a:r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(x)/</a:t>
            </a:r>
            <a:r>
              <a:rPr lang="es-ES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sqr</a:t>
            </a:r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(a) - </a:t>
            </a:r>
            <a:r>
              <a:rPr lang="es-ES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sqr</a:t>
            </a:r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(y)/</a:t>
            </a:r>
            <a:r>
              <a:rPr lang="es-ES" sz="800" dirty="0" err="1">
                <a:solidFill>
                  <a:srgbClr val="008000"/>
                </a:solidFill>
                <a:latin typeface="Consolas" panose="020B0609020204030204" pitchFamily="49" charset="0"/>
              </a:rPr>
              <a:t>sqr</a:t>
            </a:r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(b) = 1</a:t>
            </a:r>
            <a:endParaRPr lang="es-E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</a:rPr>
              <a:t>// Line: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800" dirty="0">
                <a:solidFill>
                  <a:srgbClr val="008000"/>
                </a:solidFill>
                <a:latin typeface="Consolas" panose="020B0609020204030204" pitchFamily="49" charset="0"/>
              </a:rPr>
              <a:t>//      A*x + B*y = C</a:t>
            </a:r>
            <a:endParaRPr lang="es-E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fr-FR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dirty="0" err="1">
                <a:solidFill>
                  <a:srgbClr val="880000"/>
                </a:solidFill>
                <a:latin typeface="Consolas" panose="020B0609020204030204" pitchFamily="49" charset="0"/>
              </a:rPr>
              <a:t>BisectHyperbola</a:t>
            </a:r>
            <a:r>
              <a:rPr lang="fr-F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8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positiveOrientation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fr-FR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initiallyHidden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points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)[2])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sign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positiveOrientation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? +1. : -1;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The intersection is solved by a simple quadratic equation....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(Easily derived by </a:t>
            </a:r>
            <a:r>
              <a:rPr lang="en-US" sz="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substititing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line equation into the hyperbola eq)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A_quad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e-DE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e-DE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de-DE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B_quad</a:t>
            </a:r>
            <a:r>
              <a:rPr lang="de-DE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2 * </a:t>
            </a:r>
            <a:r>
              <a:rPr lang="de-DE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de-DE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de-DE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de-DE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C_quad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800" b="0" dirty="0">
                <a:solidFill>
                  <a:srgbClr val="880000"/>
                </a:solidFill>
                <a:latin typeface="Consolas" panose="020B0609020204030204" pitchFamily="49" charset="0"/>
              </a:rPr>
              <a:t>sqr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B_quad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- 4. * 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A_quad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C_quad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&lt;2,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lineNormal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First Asymptote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&lt;2,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asymptote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sign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sign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Does the first asymptote cross INTO the hidden side?  If so, it starts off hidden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By definition, the lines have a positive cross product in this case...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Which means their normal vector points towards the hidden side...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Which means the dot product of it and another line will be positive if it's heading off to the hidden side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initiallyHidden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lineNormal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asymptote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&gt; 0;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if the discriminant is &gt; 0, there's two real roots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But only one of them is against the x&gt;0 half of the hyperbola we care about...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EB70F-19F3-04F0-B0DA-385857BC98D3}"/>
              </a:ext>
            </a:extLst>
          </p:cNvPr>
          <p:cNvSpPr txBox="1"/>
          <p:nvPr/>
        </p:nvSpPr>
        <p:spPr>
          <a:xfrm>
            <a:off x="6609637" y="1134936"/>
            <a:ext cx="550364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        // Solve the </a:t>
            </a:r>
            <a:r>
              <a:rPr lang="en-US" sz="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quatratic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, using the '-' discriminant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(-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B_quad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800" b="0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)) / (2. * </a:t>
            </a:r>
            <a:r>
              <a:rPr lang="en-US" sz="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A_quad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what does the quadratic yield?  the point intersection point (x(y), y).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knowing y, we can resolve z...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(-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(Rinse)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We only care about the hyperbola in the same side as (</a:t>
            </a:r>
            <a:r>
              <a:rPr lang="en-US" sz="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x,y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)...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Any -sign*x &lt; 0 intersections are on the mirrored hyperbola, which is of no interest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to us in this use case.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sign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&gt;= 0)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Intersetction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 at: {x, y}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points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++] = </a:t>
            </a:r>
            <a:r>
              <a:rPr lang="fr-FR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atanh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(Repeat.)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using the '+' discriminant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(-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B_quad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it-IT" sz="800" b="0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)) / (2. * </a:t>
            </a:r>
            <a:r>
              <a:rPr lang="it-IT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A_quad</a:t>
            </a:r>
            <a:r>
              <a:rPr lang="it-IT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 (-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s-E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s-E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sign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&gt;= 0)</a:t>
            </a:r>
          </a:p>
          <a:p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points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++] = </a:t>
            </a:r>
            <a:r>
              <a:rPr lang="fr-FR" sz="800" b="0" dirty="0" err="1">
                <a:solidFill>
                  <a:srgbClr val="880000"/>
                </a:solidFill>
                <a:latin typeface="Consolas" panose="020B0609020204030204" pitchFamily="49" charset="0"/>
              </a:rPr>
              <a:t>atanh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fr-FR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fr-FR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This case only happens if the intersection is a tangent...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In the case of a </a:t>
            </a:r>
            <a:r>
              <a:rPr lang="en-US" sz="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tanget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, a hyperbola never crosses the line...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So, we don't care about this case.... as the hyperbola will never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need clipped here.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&lt; 0)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There are no real roots, to the quadratic, which means the line does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800" b="0" dirty="0">
                <a:solidFill>
                  <a:srgbClr val="008000"/>
                </a:solidFill>
                <a:latin typeface="Consolas" panose="020B0609020204030204" pitchFamily="49" charset="0"/>
              </a:rPr>
              <a:t>// not intersect the hyperbola at all.</a:t>
            </a:r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b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013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ackground">
            <a:extLst>
              <a:ext uri="{FF2B5EF4-FFF2-40B4-BE49-F238E27FC236}">
                <a16:creationId xmlns:a16="http://schemas.microsoft.com/office/drawing/2014/main" id="{96EB03E1-15F2-12F0-4CAB-764A9492F9F4}"/>
              </a:ext>
            </a:extLst>
          </p:cNvPr>
          <p:cNvGrpSpPr/>
          <p:nvPr/>
        </p:nvGrpSpPr>
        <p:grpSpPr>
          <a:xfrm>
            <a:off x="-10565" y="-4910"/>
            <a:ext cx="12202565" cy="6858000"/>
            <a:chOff x="0" y="0"/>
            <a:chExt cx="12202565" cy="6858000"/>
          </a:xfrm>
        </p:grpSpPr>
        <p:pic>
          <p:nvPicPr>
            <p:cNvPr id="42" name="Picture 4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74B3B369-5F35-96C5-7216-EA32D6884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25C685-C716-58C5-DC8F-31750A560516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C1541E6-4EC0-B02B-6BF0-C581068FD466}"/>
              </a:ext>
            </a:extLst>
          </p:cNvPr>
          <p:cNvSpPr txBox="1"/>
          <p:nvPr/>
        </p:nvSpPr>
        <p:spPr>
          <a:xfrm>
            <a:off x="867511" y="1078902"/>
            <a:ext cx="345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Great!  So, how do we get the conic shape of the orbit to begin with?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747407" y="22383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D32565-76AE-A065-BE77-B9103AC37E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8C3D97-3BA4-315C-BF0F-F9AD02FC27E2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835651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Orbital Elements to Conic 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FC0A9-42C2-2B3F-277B-66E89A2B7005}"/>
              </a:ext>
            </a:extLst>
          </p:cNvPr>
          <p:cNvSpPr txBox="1"/>
          <p:nvPr/>
        </p:nvSpPr>
        <p:spPr>
          <a:xfrm>
            <a:off x="5007922" y="2238375"/>
            <a:ext cx="69196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Computes the rotation matrix per the conic elements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(RHS Coordinate System, Perifocal to Inertial Planetocentric Frame)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80000"/>
                </a:solidFill>
                <a:latin typeface="Consolas" panose="020B0609020204030204" pitchFamily="49" charset="0"/>
              </a:rPr>
              <a:t>MakeQ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inc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lnode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argp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RotationMatrix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inc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200" b="0" dirty="0">
                <a:solidFill>
                  <a:srgbClr val="000080"/>
                </a:solidFill>
                <a:latin typeface="Consolas" panose="020B0609020204030204" pitchFamily="49" charset="0"/>
              </a:rPr>
              <a:t>pi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 / 180.;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lnode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200" b="0" dirty="0">
                <a:solidFill>
                  <a:srgbClr val="000080"/>
                </a:solidFill>
                <a:latin typeface="Consolas" panose="020B0609020204030204" pitchFamily="49" charset="0"/>
              </a:rPr>
              <a:t>pi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 / 180.;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argp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200" b="0" dirty="0">
                <a:solidFill>
                  <a:srgbClr val="000080"/>
                </a:solidFill>
                <a:latin typeface="Consolas" panose="020B0609020204030204" pitchFamily="49" charset="0"/>
              </a:rPr>
              <a:t>pi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 / 180.;</a:t>
            </a:r>
          </a:p>
          <a:p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// Orbital Mechanics for Engineering Students (Eq. 4.47)</a:t>
            </a:r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EulerAngles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FR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R313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EulerAngles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&gt;(2, 0, 2, </a:t>
            </a:r>
            <a:r>
              <a:rPr lang="fr-FR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argp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inc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lnode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Rotation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&lt;3, 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FR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Rotation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&lt;3, </a:t>
            </a:r>
            <a:r>
              <a:rPr lang="fr-FR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fr-FR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R313</a:t>
            </a:r>
            <a:r>
              <a:rPr lang="fr-FR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880000"/>
                </a:solidFill>
                <a:latin typeface="Consolas" panose="020B0609020204030204" pitchFamily="49" charset="0"/>
              </a:rPr>
              <a:t>Transpose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RotationMatrix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3EEB3-BE7E-CE5D-289B-301B54264057}"/>
              </a:ext>
            </a:extLst>
          </p:cNvPr>
          <p:cNvSpPr txBox="1"/>
          <p:nvPr/>
        </p:nvSpPr>
        <p:spPr>
          <a:xfrm>
            <a:off x="638751" y="2284094"/>
            <a:ext cx="3457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starters, the orbital plane is defined by a ZXZ rotation matrix, which is computed from:</a:t>
            </a:r>
          </a:p>
          <a:p>
            <a:r>
              <a:rPr lang="en-US" dirty="0"/>
              <a:t>Inclination</a:t>
            </a:r>
          </a:p>
          <a:p>
            <a:r>
              <a:rPr lang="en-US" dirty="0"/>
              <a:t>Longitude of Ascending Node</a:t>
            </a:r>
          </a:p>
          <a:p>
            <a:r>
              <a:rPr lang="en-US" dirty="0"/>
              <a:t>Argument of Periapsis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C2680-310E-1166-0B8C-A7D84732396C}"/>
              </a:ext>
            </a:extLst>
          </p:cNvPr>
          <p:cNvSpPr txBox="1"/>
          <p:nvPr/>
        </p:nvSpPr>
        <p:spPr>
          <a:xfrm>
            <a:off x="769891" y="4269700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u, v unit vectors are the columns of this matrix.</a:t>
            </a:r>
          </a:p>
        </p:txBody>
      </p:sp>
    </p:spTree>
    <p:extLst>
      <p:ext uri="{BB962C8B-B14F-4D97-AF65-F5344CB8AC3E}">
        <p14:creationId xmlns:p14="http://schemas.microsoft.com/office/powerpoint/2010/main" val="670990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ackground">
            <a:extLst>
              <a:ext uri="{FF2B5EF4-FFF2-40B4-BE49-F238E27FC236}">
                <a16:creationId xmlns:a16="http://schemas.microsoft.com/office/drawing/2014/main" id="{96EB03E1-15F2-12F0-4CAB-764A9492F9F4}"/>
              </a:ext>
            </a:extLst>
          </p:cNvPr>
          <p:cNvGrpSpPr/>
          <p:nvPr/>
        </p:nvGrpSpPr>
        <p:grpSpPr>
          <a:xfrm>
            <a:off x="-10565" y="-4910"/>
            <a:ext cx="12202565" cy="6858000"/>
            <a:chOff x="0" y="0"/>
            <a:chExt cx="12202565" cy="6858000"/>
          </a:xfrm>
        </p:grpSpPr>
        <p:pic>
          <p:nvPicPr>
            <p:cNvPr id="42" name="Picture 4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74B3B369-5F35-96C5-7216-EA32D6884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25C685-C716-58C5-DC8F-31750A560516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1541E6-4EC0-B02B-6BF0-C581068FD466}"/>
                  </a:ext>
                </a:extLst>
              </p:cNvPr>
              <p:cNvSpPr txBox="1"/>
              <p:nvPr/>
            </p:nvSpPr>
            <p:spPr>
              <a:xfrm>
                <a:off x="559971" y="1748372"/>
                <a:ext cx="3457575" cy="175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Once you know the eccentricity and either Perifocal Distance or Semi-Major Axis dimensions, a and b are easily calculated.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1−ⅇ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1541E6-4EC0-B02B-6BF0-C581068FD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1" y="1748372"/>
                <a:ext cx="3457575" cy="1759969"/>
              </a:xfrm>
              <a:prstGeom prst="rect">
                <a:avLst/>
              </a:prstGeom>
              <a:blipFill>
                <a:blip r:embed="rId3"/>
                <a:stretch>
                  <a:fillRect l="-1587" t="-2076" r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5BAE1230-9AC1-815A-97A2-90CDDF64E6E5}"/>
              </a:ext>
            </a:extLst>
          </p:cNvPr>
          <p:cNvSpPr/>
          <p:nvPr/>
        </p:nvSpPr>
        <p:spPr>
          <a:xfrm>
            <a:off x="9747407" y="2238375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D32565-76AE-A065-BE77-B9103AC37E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8C3D97-3BA4-315C-BF0F-F9AD02FC27E2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835651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Orbital Elements to Conic Section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FC0A9-42C2-2B3F-277B-66E89A2B7005}"/>
              </a:ext>
            </a:extLst>
          </p:cNvPr>
          <p:cNvSpPr txBox="1"/>
          <p:nvPr/>
        </p:nvSpPr>
        <p:spPr>
          <a:xfrm>
            <a:off x="4684360" y="1748372"/>
            <a:ext cx="723141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80000"/>
                </a:solidFill>
                <a:latin typeface="Consolas" panose="020B0609020204030204" pitchFamily="49" charset="0"/>
              </a:rPr>
              <a:t>ComputeGeometry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FConicElements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FOscullatingOrbitGeometry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    Matrix3x3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b="0" i="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MakeQ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inc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lnode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argp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rp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/ (1 -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ecc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i="0" dirty="0">
                <a:solidFill>
                  <a:srgbClr val="008000"/>
                </a:solidFill>
                <a:latin typeface="Consolas" panose="020B0609020204030204" pitchFamily="49" charset="0"/>
              </a:rPr>
              <a:t>// Could just grab the first column...</a:t>
            </a:r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p_hat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GetCol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i="0" dirty="0">
                <a:solidFill>
                  <a:srgbClr val="008000"/>
                </a:solidFill>
                <a:latin typeface="Consolas" panose="020B0609020204030204" pitchFamily="49" charset="0"/>
              </a:rPr>
              <a:t>// Semi-Minor Axis</a:t>
            </a:r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0" i="0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(1 -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ecc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ecc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q_hat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GetCol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i="0" dirty="0">
                <a:solidFill>
                  <a:srgbClr val="008000"/>
                </a:solidFill>
                <a:latin typeface="Consolas" panose="020B0609020204030204" pitchFamily="49" charset="0"/>
              </a:rPr>
              <a:t>// Orbital plane normal</a:t>
            </a:r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w_hat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Q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GetCol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endParaRPr lang="en-US" sz="1000" b="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>
                <a:solidFill>
                  <a:srgbClr val="000080"/>
                </a:solidFill>
                <a:latin typeface="Consolas" panose="020B0609020204030204" pitchFamily="49" charset="0"/>
              </a:rPr>
              <a:t>ae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ConicElements</a:t>
            </a:r>
            <a:r>
              <a:rPr lang="en-US" sz="1000" b="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0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ecc</a:t>
            </a:r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b="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C2680-310E-1166-0B8C-A7D84732396C}"/>
              </a:ext>
            </a:extLst>
          </p:cNvPr>
          <p:cNvSpPr txBox="1"/>
          <p:nvPr/>
        </p:nvSpPr>
        <p:spPr>
          <a:xfrm>
            <a:off x="436516" y="3853380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the u, v unit vectors are the columns of this matrix.</a:t>
            </a:r>
          </a:p>
        </p:txBody>
      </p:sp>
    </p:spTree>
    <p:extLst>
      <p:ext uri="{BB962C8B-B14F-4D97-AF65-F5344CB8AC3E}">
        <p14:creationId xmlns:p14="http://schemas.microsoft.com/office/powerpoint/2010/main" val="245961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Background">
            <a:extLst>
              <a:ext uri="{FF2B5EF4-FFF2-40B4-BE49-F238E27FC236}">
                <a16:creationId xmlns:a16="http://schemas.microsoft.com/office/drawing/2014/main" id="{98AB3B53-3152-8A05-06B3-8CF31C9E66F9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3" name="Picture 32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DB1B4C04-1497-1E98-FC77-6688B6B05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21286E-6DA8-35E7-98A7-BAD0DC190210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6E9FF-A2D3-01CB-9EF3-CAB346116950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024176" y="723481"/>
            <a:ext cx="1071824" cy="31730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9EA3A-50E7-6CE6-1737-3747C397232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896557"/>
            <a:ext cx="3051405" cy="854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47F70B-A05E-3950-C801-E6A8E34E370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489200" y="375920"/>
            <a:ext cx="7000240" cy="598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1ADAC-5FC6-A36C-BDA0-8732228102B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489200" y="3281680"/>
            <a:ext cx="4572000" cy="3081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EE266A-D5ED-0956-0FD8-71BD7F6E8C1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489200" y="0"/>
            <a:ext cx="2865120" cy="636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C7B6E-38DD-7098-08F6-187799AFAAD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489200" y="4490720"/>
            <a:ext cx="7781925" cy="1871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7A05C-7B45-E894-B07A-2519876DA5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16923" y="723481"/>
            <a:ext cx="4873451" cy="3838470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451" h="3838470">
                <a:moveTo>
                  <a:pt x="0" y="3361174"/>
                </a:moveTo>
                <a:lnTo>
                  <a:pt x="1507253" y="0"/>
                </a:lnTo>
                <a:lnTo>
                  <a:pt x="4873451" y="592852"/>
                </a:lnTo>
                <a:lnTo>
                  <a:pt x="1085222" y="3838470"/>
                </a:lnTo>
                <a:lnTo>
                  <a:pt x="0" y="3361174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B9033C76-10E8-C15D-5C79-B0494F0524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21824" y="1313841"/>
            <a:ext cx="4525581" cy="4454696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5581" h="4454696">
                <a:moveTo>
                  <a:pt x="0" y="3251844"/>
                </a:moveTo>
                <a:lnTo>
                  <a:pt x="3783314" y="0"/>
                </a:lnTo>
                <a:lnTo>
                  <a:pt x="4525581" y="3465261"/>
                </a:lnTo>
                <a:lnTo>
                  <a:pt x="429239" y="4454696"/>
                </a:lnTo>
                <a:lnTo>
                  <a:pt x="0" y="3251844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1832" y="4091920"/>
            <a:ext cx="1507307" cy="1676617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3780" h="1684409">
                <a:moveTo>
                  <a:pt x="0" y="0"/>
                </a:moveTo>
                <a:lnTo>
                  <a:pt x="1099749" y="455452"/>
                </a:lnTo>
                <a:lnTo>
                  <a:pt x="1553780" y="1684409"/>
                </a:lnTo>
                <a:lnTo>
                  <a:pt x="468996" y="1312183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675186-54EF-CB49-495B-454B0A811E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19418520">
            <a:off x="1967600" y="6350864"/>
            <a:ext cx="607286" cy="362403"/>
            <a:chOff x="387626" y="2912165"/>
            <a:chExt cx="603614" cy="2782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FB2E22-E387-31B7-A6E1-75FBCF8BD88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7626" y="2912165"/>
              <a:ext cx="432596" cy="27829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2941C5A-E3FB-0936-2276-340EC8C65B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725826" y="2912165"/>
              <a:ext cx="252531" cy="27829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92CD1CC-3B5D-8884-3BAC-9C49FB399CCB}"/>
              </a:ext>
            </a:extLst>
          </p:cNvPr>
          <p:cNvSpPr txBox="1">
            <a:spLocks/>
          </p:cNvSpPr>
          <p:nvPr/>
        </p:nvSpPr>
        <p:spPr>
          <a:xfrm>
            <a:off x="301967" y="1523823"/>
            <a:ext cx="3757009" cy="20884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3D Orbit visualizations are rendered into a frustum.</a:t>
            </a:r>
          </a:p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2900" dirty="0">
                <a:solidFill>
                  <a:schemeClr val="bg2">
                    <a:lumMod val="50000"/>
                  </a:schemeClr>
                </a:solidFill>
              </a:rPr>
              <a:t>Bounded by 6 planes</a:t>
            </a:r>
            <a:endParaRPr lang="en-US" sz="2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39443-9CDE-BD8B-6547-10DF6F8C22AE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26D83C8-546A-54A0-BA3A-CFFD885ED2BD}"/>
              </a:ext>
            </a:extLst>
          </p:cNvPr>
          <p:cNvSpPr txBox="1">
            <a:spLocks/>
          </p:cNvSpPr>
          <p:nvPr/>
        </p:nvSpPr>
        <p:spPr>
          <a:xfrm>
            <a:off x="464708" y="156013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3D Rendering</a:t>
            </a:r>
          </a:p>
        </p:txBody>
      </p:sp>
    </p:spTree>
    <p:extLst>
      <p:ext uri="{BB962C8B-B14F-4D97-AF65-F5344CB8AC3E}">
        <p14:creationId xmlns:p14="http://schemas.microsoft.com/office/powerpoint/2010/main" val="1050940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Background">
            <a:extLst>
              <a:ext uri="{FF2B5EF4-FFF2-40B4-BE49-F238E27FC236}">
                <a16:creationId xmlns:a16="http://schemas.microsoft.com/office/drawing/2014/main" id="{3794342A-586A-428B-E0CC-CD2D25CAA6FF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9" name="Picture 38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89B4B4B5-7829-FAD8-C333-63A9E419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154188-DFF6-D335-BD54-9F320FFAD5A7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82745"/>
                  </a:srgbClr>
                </a:gs>
                <a:gs pos="8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4D32565-76AE-A065-BE77-B9103AC37E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E32178-D9E7-A99A-B0B7-45E7A76125DC}"/>
              </a:ext>
            </a:extLst>
          </p:cNvPr>
          <p:cNvSpPr txBox="1"/>
          <p:nvPr/>
        </p:nvSpPr>
        <p:spPr>
          <a:xfrm>
            <a:off x="3105150" y="1303034"/>
            <a:ext cx="6286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Working/Sample implementation</a:t>
            </a:r>
          </a:p>
          <a:p>
            <a:pPr algn="ctr"/>
            <a:r>
              <a:rPr lang="en-US" sz="2400" dirty="0"/>
              <a:t>Implemented in Unreal Engine 5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For GitHub repo access, just request it :).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31CBD-8610-FDD1-1C11-980706E44AFB}"/>
              </a:ext>
            </a:extLst>
          </p:cNvPr>
          <p:cNvSpPr txBox="1"/>
          <p:nvPr/>
        </p:nvSpPr>
        <p:spPr>
          <a:xfrm>
            <a:off x="3819525" y="3446598"/>
            <a:ext cx="455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sample uses the Geometric Tools Library</a:t>
            </a:r>
            <a:br>
              <a:rPr lang="en-US" dirty="0"/>
            </a:br>
            <a:r>
              <a:rPr lang="en-US" dirty="0"/>
              <a:t>by David Eberly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6F070F-5C59-D654-1424-44C90B7724A2}"/>
              </a:ext>
            </a:extLst>
          </p:cNvPr>
          <p:cNvSpPr txBox="1"/>
          <p:nvPr/>
        </p:nvSpPr>
        <p:spPr>
          <a:xfrm>
            <a:off x="3752850" y="4543723"/>
            <a:ext cx="455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(However, the production version is based </a:t>
            </a:r>
            <a:r>
              <a:rPr lang="en-US"/>
              <a:t>on SPICE/MaxQ</a:t>
            </a:r>
            <a:r>
              <a:rPr lang="en-US" dirty="0"/>
              <a:t> and Compute Shaders.)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86A73B1-1920-302C-3ACC-FD25062D5CAB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756778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E8579-7672-A7FE-AF73-234A165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4"/>
          <a:stretch/>
        </p:blipFill>
        <p:spPr>
          <a:xfrm>
            <a:off x="-23758" y="0"/>
            <a:ext cx="1221575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296044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3228A-5EBB-69B2-159A-51CAAEBE3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481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226041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1CA96-A4D7-DD4F-3977-2235FAE4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 r="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</p:spTree>
    <p:extLst>
      <p:ext uri="{BB962C8B-B14F-4D97-AF65-F5344CB8AC3E}">
        <p14:creationId xmlns:p14="http://schemas.microsoft.com/office/powerpoint/2010/main" val="3880322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1FDA7-03B8-A770-FF97-793CFF590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820" r="1" b="-453"/>
          <a:stretch/>
        </p:blipFill>
        <p:spPr>
          <a:xfrm>
            <a:off x="0" y="0"/>
            <a:ext cx="12192000" cy="68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62275A-76AD-D324-D68C-9D598B14C1C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Sample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06C32-CC16-03AA-8EF6-090FB5F80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5" r="-454"/>
          <a:stretch/>
        </p:blipFill>
        <p:spPr>
          <a:xfrm>
            <a:off x="0" y="1"/>
            <a:ext cx="12401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2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ackground">
            <a:extLst>
              <a:ext uri="{FF2B5EF4-FFF2-40B4-BE49-F238E27FC236}">
                <a16:creationId xmlns:a16="http://schemas.microsoft.com/office/drawing/2014/main" id="{84C556BD-D080-AE03-4F1A-0CD2E6787FC4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18" name="Picture 17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18F03350-4740-A635-559B-3259D805F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9C52C7-E26E-D7E5-8451-2736CD5C47CE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4D32565-76AE-A065-BE77-B9103AC37E8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E32178-D9E7-A99A-B0B7-45E7A76125DC}"/>
              </a:ext>
            </a:extLst>
          </p:cNvPr>
          <p:cNvSpPr txBox="1"/>
          <p:nvPr/>
        </p:nvSpPr>
        <p:spPr>
          <a:xfrm>
            <a:off x="3133725" y="1478755"/>
            <a:ext cx="62865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Special Thanks to David Eberly</a:t>
            </a:r>
          </a:p>
          <a:p>
            <a:pPr algn="ctr"/>
            <a:br>
              <a:rPr lang="en-US" sz="2400" dirty="0"/>
            </a:br>
            <a:r>
              <a:rPr lang="en-US" sz="2400" dirty="0"/>
              <a:t>For assistance and revisiting the perspective projection algorithm.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David has posted an updated projection algorithm here:</a:t>
            </a:r>
            <a:br>
              <a:rPr lang="en-US" sz="2400" dirty="0"/>
            </a:b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hlinkClick r:id="rId3"/>
              </a:rPr>
              <a:t>https://www.geometrictools.com/Documentation/PerspectiveProjectionEllipse.pdf</a:t>
            </a:r>
            <a:endParaRPr lang="en-US" sz="11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algn="ctr"/>
            <a:endParaRPr lang="en-US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A6B1EA-25DD-3EC4-4312-CCC862F32085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704206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17462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>
            <a:extLst>
              <a:ext uri="{FF2B5EF4-FFF2-40B4-BE49-F238E27FC236}">
                <a16:creationId xmlns:a16="http://schemas.microsoft.com/office/drawing/2014/main" id="{3092BE03-C979-842A-A462-0A8026FC7EA7}"/>
              </a:ext>
            </a:extLst>
          </p:cNvPr>
          <p:cNvSpPr/>
          <p:nvPr/>
        </p:nvSpPr>
        <p:spPr>
          <a:xfrm rot="522920">
            <a:off x="460676" y="977482"/>
            <a:ext cx="3523377" cy="137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55733">
            <a:off x="6494658" y="2849908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5C05F424-74E3-C080-964B-E9F6B3CC57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0"/>
            <a:ext cx="835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 rot="21167548">
            <a:off x="5915414" y="117726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 hidden="1">
            <a:extLst>
              <a:ext uri="{FF2B5EF4-FFF2-40B4-BE49-F238E27FC236}">
                <a16:creationId xmlns:a16="http://schemas.microsoft.com/office/drawing/2014/main" id="{02248CAD-3087-1818-BD1E-68AC12C6B97E}"/>
              </a:ext>
            </a:extLst>
          </p:cNvPr>
          <p:cNvCxnSpPr>
            <a:cxnSpLocks/>
          </p:cNvCxnSpPr>
          <p:nvPr/>
        </p:nvCxnSpPr>
        <p:spPr>
          <a:xfrm flipH="1">
            <a:off x="2515775" y="1089463"/>
            <a:ext cx="3864387" cy="52625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122B403D-0D49-1A5F-F55C-7BF8541C7354}"/>
              </a:ext>
            </a:extLst>
          </p:cNvPr>
          <p:cNvCxnSpPr>
            <a:cxnSpLocks/>
          </p:cNvCxnSpPr>
          <p:nvPr/>
        </p:nvCxnSpPr>
        <p:spPr>
          <a:xfrm flipH="1">
            <a:off x="2515775" y="2663687"/>
            <a:ext cx="5763521" cy="36883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 hidden="1">
            <a:extLst>
              <a:ext uri="{FF2B5EF4-FFF2-40B4-BE49-F238E27FC236}">
                <a16:creationId xmlns:a16="http://schemas.microsoft.com/office/drawing/2014/main" id="{C989F561-207B-E307-CF93-2F1545D8217A}"/>
              </a:ext>
            </a:extLst>
          </p:cNvPr>
          <p:cNvCxnSpPr>
            <a:cxnSpLocks/>
          </p:cNvCxnSpPr>
          <p:nvPr/>
        </p:nvCxnSpPr>
        <p:spPr>
          <a:xfrm flipH="1">
            <a:off x="2515775" y="3587196"/>
            <a:ext cx="6021938" cy="2764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155733">
            <a:off x="6494657" y="2849908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>
            <a:off x="8704040" y="3398970"/>
            <a:ext cx="2783111" cy="20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rot="21167548" flipV="1">
            <a:off x="8618315" y="1933575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1C83DD-A7BC-94EE-CF31-EAEC116808BD}"/>
              </a:ext>
            </a:extLst>
          </p:cNvPr>
          <p:cNvSpPr txBox="1"/>
          <p:nvPr/>
        </p:nvSpPr>
        <p:spPr>
          <a:xfrm>
            <a:off x="2218218" y="1341660"/>
            <a:ext cx="228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Intersection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/>
              <p:nvPr/>
            </p:nvSpPr>
            <p:spPr>
              <a:xfrm>
                <a:off x="1513594" y="2367279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594" y="2367279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448C7-FA1B-3624-842B-D71B16CD288F}"/>
                  </a:ext>
                </a:extLst>
              </p:cNvPr>
              <p:cNvSpPr txBox="1"/>
              <p:nvPr/>
            </p:nvSpPr>
            <p:spPr>
              <a:xfrm>
                <a:off x="3563412" y="1782685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448C7-FA1B-3624-842B-D71B16CD2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412" y="1782685"/>
                <a:ext cx="181762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A4E7-3540-63D1-B5F3-67EAE2CAE7F7}"/>
                  </a:ext>
                </a:extLst>
              </p:cNvPr>
              <p:cNvSpPr txBox="1"/>
              <p:nvPr/>
            </p:nvSpPr>
            <p:spPr>
              <a:xfrm>
                <a:off x="3613037" y="2746909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A4E7-3540-63D1-B5F3-67EAE2CA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37" y="2746909"/>
                <a:ext cx="181762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FDD8CF-4831-862E-8AED-F86FE1D6794F}"/>
                  </a:ext>
                </a:extLst>
              </p:cNvPr>
              <p:cNvSpPr txBox="1"/>
              <p:nvPr/>
            </p:nvSpPr>
            <p:spPr>
              <a:xfrm>
                <a:off x="3598789" y="2264797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FDD8CF-4831-862E-8AED-F86FE1D6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89" y="2264797"/>
                <a:ext cx="181762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8BC431-EEDC-E731-E56F-202EDB136C5A}"/>
                  </a:ext>
                </a:extLst>
              </p:cNvPr>
              <p:cNvSpPr txBox="1"/>
              <p:nvPr/>
            </p:nvSpPr>
            <p:spPr>
              <a:xfrm>
                <a:off x="3613037" y="3220926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8BC431-EEDC-E731-E56F-202EDB13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37" y="3220926"/>
                <a:ext cx="181762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CD9DF4F-8A67-0538-3900-7FBD9DBC54A0}"/>
              </a:ext>
            </a:extLst>
          </p:cNvPr>
          <p:cNvSpPr txBox="1"/>
          <p:nvPr/>
        </p:nvSpPr>
        <p:spPr>
          <a:xfrm>
            <a:off x="1714144" y="3945368"/>
            <a:ext cx="432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Just a generalized ellipse/line intersection: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45254-72F0-A5C5-0B6C-A78D0737B5BD}"/>
                  </a:ext>
                </a:extLst>
              </p:cNvPr>
              <p:cNvSpPr txBox="1"/>
              <p:nvPr/>
            </p:nvSpPr>
            <p:spPr>
              <a:xfrm>
                <a:off x="1775982" y="4251432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45254-72F0-A5C5-0B6C-A78D0737B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982" y="4251432"/>
                <a:ext cx="186559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F64F6-FCB2-8BAB-993C-3A1A65DD36AF}"/>
                  </a:ext>
                </a:extLst>
              </p:cNvPr>
              <p:cNvSpPr txBox="1"/>
              <p:nvPr/>
            </p:nvSpPr>
            <p:spPr>
              <a:xfrm>
                <a:off x="3720646" y="4386393"/>
                <a:ext cx="1817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5F64F6-FCB2-8BAB-993C-3A1A65DD3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646" y="4386393"/>
                <a:ext cx="181762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7C31432-FD93-B6F1-5B5F-6639E41B4736}"/>
              </a:ext>
            </a:extLst>
          </p:cNvPr>
          <p:cNvSpPr txBox="1"/>
          <p:nvPr/>
        </p:nvSpPr>
        <p:spPr>
          <a:xfrm>
            <a:off x="1855057" y="5014277"/>
            <a:ext cx="404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Trivial to solve by algebraic substitution!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AE6B1C-DA4B-3BDE-BB10-C6DB58E5B816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445168-2947-5F2C-44EE-FA88360289E7}"/>
              </a:ext>
            </a:extLst>
          </p:cNvPr>
          <p:cNvSpPr txBox="1"/>
          <p:nvPr/>
        </p:nvSpPr>
        <p:spPr>
          <a:xfrm>
            <a:off x="2680242" y="151810"/>
            <a:ext cx="5211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tesselate the curve in screen space into a clean line.  But first we’ll need to know what sections of the orbit are visible.</a:t>
            </a:r>
          </a:p>
        </p:txBody>
      </p:sp>
    </p:spTree>
    <p:extLst>
      <p:ext uri="{BB962C8B-B14F-4D97-AF65-F5344CB8AC3E}">
        <p14:creationId xmlns:p14="http://schemas.microsoft.com/office/powerpoint/2010/main" val="4153178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>
            <a:extLst>
              <a:ext uri="{FF2B5EF4-FFF2-40B4-BE49-F238E27FC236}">
                <a16:creationId xmlns:a16="http://schemas.microsoft.com/office/drawing/2014/main" id="{3092BE03-C979-842A-A462-0A8026FC7EA7}"/>
              </a:ext>
            </a:extLst>
          </p:cNvPr>
          <p:cNvSpPr/>
          <p:nvPr/>
        </p:nvSpPr>
        <p:spPr>
          <a:xfrm rot="522920">
            <a:off x="460676" y="977482"/>
            <a:ext cx="3523377" cy="137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5C05F424-74E3-C080-964B-E9F6B3CC57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0"/>
            <a:ext cx="835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 hidden="1">
            <a:extLst>
              <a:ext uri="{FF2B5EF4-FFF2-40B4-BE49-F238E27FC236}">
                <a16:creationId xmlns:a16="http://schemas.microsoft.com/office/drawing/2014/main" id="{02248CAD-3087-1818-BD1E-68AC12C6B97E}"/>
              </a:ext>
            </a:extLst>
          </p:cNvPr>
          <p:cNvCxnSpPr>
            <a:cxnSpLocks/>
          </p:cNvCxnSpPr>
          <p:nvPr/>
        </p:nvCxnSpPr>
        <p:spPr>
          <a:xfrm flipH="1">
            <a:off x="2515775" y="1089463"/>
            <a:ext cx="3864387" cy="52625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122B403D-0D49-1A5F-F55C-7BF8541C7354}"/>
              </a:ext>
            </a:extLst>
          </p:cNvPr>
          <p:cNvCxnSpPr>
            <a:cxnSpLocks/>
          </p:cNvCxnSpPr>
          <p:nvPr/>
        </p:nvCxnSpPr>
        <p:spPr>
          <a:xfrm flipH="1">
            <a:off x="2515775" y="2663687"/>
            <a:ext cx="5763521" cy="36883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 hidden="1">
            <a:extLst>
              <a:ext uri="{FF2B5EF4-FFF2-40B4-BE49-F238E27FC236}">
                <a16:creationId xmlns:a16="http://schemas.microsoft.com/office/drawing/2014/main" id="{C989F561-207B-E307-CF93-2F1545D8217A}"/>
              </a:ext>
            </a:extLst>
          </p:cNvPr>
          <p:cNvCxnSpPr>
            <a:cxnSpLocks/>
          </p:cNvCxnSpPr>
          <p:nvPr/>
        </p:nvCxnSpPr>
        <p:spPr>
          <a:xfrm flipH="1">
            <a:off x="2515775" y="3587196"/>
            <a:ext cx="6021938" cy="2764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 hidden="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68145">
            <a:off x="3035129" y="1306055"/>
            <a:ext cx="5735928" cy="4993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55ED84-E3EC-BBCC-C012-CFDE5DEA12CC}"/>
              </a:ext>
            </a:extLst>
          </p:cNvPr>
          <p:cNvSpPr/>
          <p:nvPr/>
        </p:nvSpPr>
        <p:spPr>
          <a:xfrm rot="168145">
            <a:off x="3325136" y="1415490"/>
            <a:ext cx="4857404" cy="4816426"/>
          </a:xfrm>
          <a:custGeom>
            <a:avLst/>
            <a:gdLst>
              <a:gd name="connsiteX0" fmla="*/ 1413000 w 4857404"/>
              <a:gd name="connsiteY0" fmla="*/ 99398 h 4816426"/>
              <a:gd name="connsiteX1" fmla="*/ 3443583 w 4857404"/>
              <a:gd name="connsiteY1" fmla="*/ 0 h 4816426"/>
              <a:gd name="connsiteX2" fmla="*/ 3693105 w 4857404"/>
              <a:gd name="connsiteY2" fmla="*/ 79509 h 4816426"/>
              <a:gd name="connsiteX3" fmla="*/ 4604721 w 4857404"/>
              <a:gd name="connsiteY3" fmla="*/ 614608 h 4816426"/>
              <a:gd name="connsiteX4" fmla="*/ 4701630 w 4857404"/>
              <a:gd name="connsiteY4" fmla="*/ 707438 h 4816426"/>
              <a:gd name="connsiteX5" fmla="*/ 4857404 w 4857404"/>
              <a:gd name="connsiteY5" fmla="*/ 3889721 h 4816426"/>
              <a:gd name="connsiteX6" fmla="*/ 4789824 w 4857404"/>
              <a:gd name="connsiteY6" fmla="*/ 3968400 h 4816426"/>
              <a:gd name="connsiteX7" fmla="*/ 3693105 w 4857404"/>
              <a:gd name="connsiteY7" fmla="*/ 4680811 h 4816426"/>
              <a:gd name="connsiteX8" fmla="*/ 3505790 w 4857404"/>
              <a:gd name="connsiteY8" fmla="*/ 4740498 h 4816426"/>
              <a:gd name="connsiteX9" fmla="*/ 1954663 w 4857404"/>
              <a:gd name="connsiteY9" fmla="*/ 4816426 h 4816426"/>
              <a:gd name="connsiteX10" fmla="*/ 1723919 w 4857404"/>
              <a:gd name="connsiteY10" fmla="*/ 4764773 h 4816426"/>
              <a:gd name="connsiteX11" fmla="*/ 198603 w 4857404"/>
              <a:gd name="connsiteY11" fmla="*/ 3776182 h 4816426"/>
              <a:gd name="connsiteX12" fmla="*/ 115934 w 4857404"/>
              <a:gd name="connsiteY12" fmla="*/ 3657713 h 4816426"/>
              <a:gd name="connsiteX13" fmla="*/ 0 w 4857404"/>
              <a:gd name="connsiteY13" fmla="*/ 1289311 h 4816426"/>
              <a:gd name="connsiteX14" fmla="*/ 54948 w 4857404"/>
              <a:gd name="connsiteY14" fmla="*/ 1190005 h 4816426"/>
              <a:gd name="connsiteX15" fmla="*/ 1209722 w 4857404"/>
              <a:gd name="connsiteY15" fmla="*/ 184651 h 481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7404" h="4816426">
                <a:moveTo>
                  <a:pt x="1413000" y="99398"/>
                </a:moveTo>
                <a:lnTo>
                  <a:pt x="3443583" y="0"/>
                </a:lnTo>
                <a:lnTo>
                  <a:pt x="3693105" y="79509"/>
                </a:lnTo>
                <a:cubicBezTo>
                  <a:pt x="4036224" y="205857"/>
                  <a:pt x="4345221" y="388686"/>
                  <a:pt x="4604721" y="614608"/>
                </a:cubicBezTo>
                <a:lnTo>
                  <a:pt x="4701630" y="707438"/>
                </a:lnTo>
                <a:lnTo>
                  <a:pt x="4857404" y="3889721"/>
                </a:lnTo>
                <a:lnTo>
                  <a:pt x="4789824" y="3968400"/>
                </a:lnTo>
                <a:cubicBezTo>
                  <a:pt x="4497588" y="4276689"/>
                  <a:pt x="4122003" y="4522875"/>
                  <a:pt x="3693105" y="4680811"/>
                </a:cubicBezTo>
                <a:lnTo>
                  <a:pt x="3505790" y="4740498"/>
                </a:lnTo>
                <a:lnTo>
                  <a:pt x="1954663" y="4816426"/>
                </a:lnTo>
                <a:lnTo>
                  <a:pt x="1723919" y="4764773"/>
                </a:lnTo>
                <a:cubicBezTo>
                  <a:pt x="1095288" y="4594548"/>
                  <a:pt x="559379" y="4241102"/>
                  <a:pt x="198603" y="3776182"/>
                </a:cubicBezTo>
                <a:lnTo>
                  <a:pt x="115934" y="3657713"/>
                </a:lnTo>
                <a:lnTo>
                  <a:pt x="0" y="1289311"/>
                </a:lnTo>
                <a:lnTo>
                  <a:pt x="54948" y="1190005"/>
                </a:lnTo>
                <a:cubicBezTo>
                  <a:pt x="319853" y="765458"/>
                  <a:pt x="722077" y="415279"/>
                  <a:pt x="1209722" y="184651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D4AE1-64E5-4110-7D6A-59AED715221E}"/>
              </a:ext>
            </a:extLst>
          </p:cNvPr>
          <p:cNvCxnSpPr>
            <a:cxnSpLocks/>
            <a:endCxn id="27" idx="4"/>
          </p:cNvCxnSpPr>
          <p:nvPr/>
        </p:nvCxnSpPr>
        <p:spPr>
          <a:xfrm flipH="1" flipV="1">
            <a:off x="8107202" y="2236090"/>
            <a:ext cx="1103473" cy="96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>
            <a:off x="5664386" y="3568568"/>
            <a:ext cx="178904" cy="1789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944964-2763-240D-2D7B-4FC01B9EAFEF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5744973" y="2236090"/>
            <a:ext cx="2362229" cy="14219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4B13AB-82A7-3ED0-DE84-66A30078436A}"/>
              </a:ext>
            </a:extLst>
          </p:cNvPr>
          <p:cNvCxnSpPr>
            <a:cxnSpLocks/>
            <a:stCxn id="27" idx="5"/>
          </p:cNvCxnSpPr>
          <p:nvPr/>
        </p:nvCxnSpPr>
        <p:spPr>
          <a:xfrm flipH="1" flipV="1">
            <a:off x="5753838" y="3658020"/>
            <a:ext cx="2353364" cy="1764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 flipV="1">
            <a:off x="8107201" y="1038225"/>
            <a:ext cx="0" cy="5572125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F0FF4A-A731-53CF-1395-2E884AF3C2AF}"/>
              </a:ext>
            </a:extLst>
          </p:cNvPr>
          <p:cNvCxnSpPr>
            <a:cxnSpLocks/>
            <a:endCxn id="27" idx="5"/>
          </p:cNvCxnSpPr>
          <p:nvPr/>
        </p:nvCxnSpPr>
        <p:spPr>
          <a:xfrm flipH="1">
            <a:off x="8107202" y="3199980"/>
            <a:ext cx="1103473" cy="22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34725-F2E1-4DA7-4811-8E4C186A22E1}"/>
                  </a:ext>
                </a:extLst>
              </p:cNvPr>
              <p:cNvSpPr txBox="1"/>
              <p:nvPr/>
            </p:nvSpPr>
            <p:spPr>
              <a:xfrm>
                <a:off x="9193079" y="1790605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34725-F2E1-4DA7-4811-8E4C186A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79" y="1790605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62E9EA-40E4-E8E6-C11B-FCC6974A4A75}"/>
                  </a:ext>
                </a:extLst>
              </p:cNvPr>
              <p:cNvSpPr txBox="1"/>
              <p:nvPr/>
            </p:nvSpPr>
            <p:spPr>
              <a:xfrm>
                <a:off x="9499671" y="4418831"/>
                <a:ext cx="1333499" cy="178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Intersection of ellipse</a:t>
                </a:r>
              </a:p>
              <a:p>
                <a:r>
                  <a:rPr lang="en-US" dirty="0"/>
                  <a:t>And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62E9EA-40E4-E8E6-C11B-FCC6974A4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671" y="4418831"/>
                <a:ext cx="1333499" cy="1787028"/>
              </a:xfrm>
              <a:prstGeom prst="rect">
                <a:avLst/>
              </a:prstGeom>
              <a:blipFill>
                <a:blip r:embed="rId4"/>
                <a:stretch>
                  <a:fillRect l="-3653" t="-2048" r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E831E9F-E8CF-D128-7E11-B38815ABEADA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</p:spTree>
    <p:extLst>
      <p:ext uri="{BB962C8B-B14F-4D97-AF65-F5344CB8AC3E}">
        <p14:creationId xmlns:p14="http://schemas.microsoft.com/office/powerpoint/2010/main" val="733687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>
            <a:extLst>
              <a:ext uri="{FF2B5EF4-FFF2-40B4-BE49-F238E27FC236}">
                <a16:creationId xmlns:a16="http://schemas.microsoft.com/office/drawing/2014/main" id="{3092BE03-C979-842A-A462-0A8026FC7EA7}"/>
              </a:ext>
            </a:extLst>
          </p:cNvPr>
          <p:cNvSpPr/>
          <p:nvPr/>
        </p:nvSpPr>
        <p:spPr>
          <a:xfrm rot="522920">
            <a:off x="460676" y="977482"/>
            <a:ext cx="3523377" cy="137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55733">
            <a:off x="4010443" y="2230783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5C05F424-74E3-C080-964B-E9F6B3CC57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0"/>
            <a:ext cx="835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 rot="21167548">
            <a:off x="3431199" y="558144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 hidden="1">
            <a:extLst>
              <a:ext uri="{FF2B5EF4-FFF2-40B4-BE49-F238E27FC236}">
                <a16:creationId xmlns:a16="http://schemas.microsoft.com/office/drawing/2014/main" id="{02248CAD-3087-1818-BD1E-68AC12C6B97E}"/>
              </a:ext>
            </a:extLst>
          </p:cNvPr>
          <p:cNvCxnSpPr>
            <a:cxnSpLocks/>
          </p:cNvCxnSpPr>
          <p:nvPr/>
        </p:nvCxnSpPr>
        <p:spPr>
          <a:xfrm flipH="1">
            <a:off x="2515775" y="1089463"/>
            <a:ext cx="3864387" cy="52625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122B403D-0D49-1A5F-F55C-7BF8541C7354}"/>
              </a:ext>
            </a:extLst>
          </p:cNvPr>
          <p:cNvCxnSpPr>
            <a:cxnSpLocks/>
          </p:cNvCxnSpPr>
          <p:nvPr/>
        </p:nvCxnSpPr>
        <p:spPr>
          <a:xfrm flipH="1">
            <a:off x="2515775" y="2663687"/>
            <a:ext cx="5763521" cy="36883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 hidden="1">
            <a:extLst>
              <a:ext uri="{FF2B5EF4-FFF2-40B4-BE49-F238E27FC236}">
                <a16:creationId xmlns:a16="http://schemas.microsoft.com/office/drawing/2014/main" id="{C989F561-207B-E307-CF93-2F1545D8217A}"/>
              </a:ext>
            </a:extLst>
          </p:cNvPr>
          <p:cNvCxnSpPr>
            <a:cxnSpLocks/>
          </p:cNvCxnSpPr>
          <p:nvPr/>
        </p:nvCxnSpPr>
        <p:spPr>
          <a:xfrm flipH="1">
            <a:off x="2515775" y="3587196"/>
            <a:ext cx="6021938" cy="2764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FB5FA09-7725-DB8C-C6C8-FEAA5993CD9E}"/>
              </a:ext>
            </a:extLst>
          </p:cNvPr>
          <p:cNvSpPr/>
          <p:nvPr/>
        </p:nvSpPr>
        <p:spPr>
          <a:xfrm rot="155733">
            <a:off x="4010442" y="2230783"/>
            <a:ext cx="4575510" cy="117712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3813D-278F-53F0-E647-2BDB57B04181}"/>
              </a:ext>
            </a:extLst>
          </p:cNvPr>
          <p:cNvCxnSpPr>
            <a:cxnSpLocks/>
          </p:cNvCxnSpPr>
          <p:nvPr/>
        </p:nvCxnSpPr>
        <p:spPr>
          <a:xfrm rot="21167548">
            <a:off x="6255910" y="2486025"/>
            <a:ext cx="4629150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A4609-7A78-8EAA-0379-14F554C5A0B5}"/>
              </a:ext>
            </a:extLst>
          </p:cNvPr>
          <p:cNvCxnSpPr>
            <a:cxnSpLocks/>
          </p:cNvCxnSpPr>
          <p:nvPr/>
        </p:nvCxnSpPr>
        <p:spPr>
          <a:xfrm rot="21167548" flipV="1">
            <a:off x="6134100" y="1314450"/>
            <a:ext cx="171450" cy="14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1C83DD-A7BC-94EE-CF31-EAEC116808BD}"/>
              </a:ext>
            </a:extLst>
          </p:cNvPr>
          <p:cNvSpPr txBox="1"/>
          <p:nvPr/>
        </p:nvSpPr>
        <p:spPr>
          <a:xfrm>
            <a:off x="8205998" y="1309339"/>
            <a:ext cx="228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 transformed into “space” of ellipse axes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983F8-4A0D-4334-EA34-2AF804A51718}"/>
              </a:ext>
            </a:extLst>
          </p:cNvPr>
          <p:cNvSpPr txBox="1"/>
          <p:nvPr/>
        </p:nvSpPr>
        <p:spPr>
          <a:xfrm>
            <a:off x="3986135" y="5158515"/>
            <a:ext cx="274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Ellipse</a:t>
            </a:r>
          </a:p>
          <a:p>
            <a:r>
              <a:rPr lang="en-US" dirty="0"/>
              <a:t>equation is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/>
              <p:nvPr/>
            </p:nvSpPr>
            <p:spPr>
              <a:xfrm>
                <a:off x="6004499" y="5158515"/>
                <a:ext cx="1865590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A92B-738B-6F94-D10C-5424E878E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99" y="5158515"/>
                <a:ext cx="18655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0A4EEC4-12ED-B3CC-B880-0AED24F01525}"/>
              </a:ext>
            </a:extLst>
          </p:cNvPr>
          <p:cNvSpPr txBox="1"/>
          <p:nvPr/>
        </p:nvSpPr>
        <p:spPr>
          <a:xfrm>
            <a:off x="3210640" y="5910604"/>
            <a:ext cx="256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Exact equations for line rendering!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C2C92F-ADFA-E345-0200-9D81903BB3C6}"/>
                  </a:ext>
                </a:extLst>
              </p:cNvPr>
              <p:cNvSpPr txBox="1"/>
              <p:nvPr/>
            </p:nvSpPr>
            <p:spPr>
              <a:xfrm>
                <a:off x="6219824" y="5919679"/>
                <a:ext cx="19398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C2C92F-ADFA-E345-0200-9D81903B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4" y="5919679"/>
                <a:ext cx="1939826" cy="276999"/>
              </a:xfrm>
              <a:prstGeom prst="rect">
                <a:avLst/>
              </a:prstGeom>
              <a:blipFill>
                <a:blip r:embed="rId4"/>
                <a:stretch>
                  <a:fillRect l="-125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27A3C-3B85-B17F-FD89-6A51BA83991C}"/>
                  </a:ext>
                </a:extLst>
              </p:cNvPr>
              <p:cNvSpPr txBox="1"/>
              <p:nvPr/>
            </p:nvSpPr>
            <p:spPr>
              <a:xfrm>
                <a:off x="6141041" y="6279936"/>
                <a:ext cx="2057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27A3C-3B85-B17F-FD89-6A51BA83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41" y="6279936"/>
                <a:ext cx="2057871" cy="276999"/>
              </a:xfrm>
              <a:prstGeom prst="rect">
                <a:avLst/>
              </a:prstGeom>
              <a:blipFill>
                <a:blip r:embed="rId5"/>
                <a:stretch>
                  <a:fillRect l="-177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1608CB0-C7D4-AB51-3D7A-C909FA38E037}"/>
              </a:ext>
            </a:extLst>
          </p:cNvPr>
          <p:cNvSpPr txBox="1"/>
          <p:nvPr/>
        </p:nvSpPr>
        <p:spPr>
          <a:xfrm>
            <a:off x="5772743" y="5846396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A8242-08A1-6837-B98D-3F2FC4F79CA6}"/>
              </a:ext>
            </a:extLst>
          </p:cNvPr>
          <p:cNvSpPr txBox="1"/>
          <p:nvPr/>
        </p:nvSpPr>
        <p:spPr>
          <a:xfrm>
            <a:off x="5772743" y="6206652"/>
            <a:ext cx="39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5FF17-78AB-47EF-8047-87901A69C924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</p:spTree>
    <p:extLst>
      <p:ext uri="{BB962C8B-B14F-4D97-AF65-F5344CB8AC3E}">
        <p14:creationId xmlns:p14="http://schemas.microsoft.com/office/powerpoint/2010/main" val="364804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BB377828-A22D-AB00-CE39-352007C86607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29" name="Picture 28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AF92EAE6-040B-5B23-D1A2-4C2BDA4AB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111E15-AC10-1C7A-12DA-17A28D449F3A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677254D-CFE4-6BB2-0D13-5B321DE13B3A}"/>
              </a:ext>
            </a:extLst>
          </p:cNvPr>
          <p:cNvSpPr/>
          <p:nvPr/>
        </p:nvSpPr>
        <p:spPr>
          <a:xfrm rot="19986199">
            <a:off x="4405641" y="2705425"/>
            <a:ext cx="2973381" cy="1977575"/>
          </a:xfrm>
          <a:custGeom>
            <a:avLst/>
            <a:gdLst>
              <a:gd name="connsiteX0" fmla="*/ 1297980 w 2973381"/>
              <a:gd name="connsiteY0" fmla="*/ 254597 h 1977575"/>
              <a:gd name="connsiteX1" fmla="*/ 1886864 w 2973381"/>
              <a:gd name="connsiteY1" fmla="*/ 610051 h 1977575"/>
              <a:gd name="connsiteX2" fmla="*/ 2962486 w 2973381"/>
              <a:gd name="connsiteY2" fmla="*/ 1895982 h 1977575"/>
              <a:gd name="connsiteX3" fmla="*/ 2973381 w 2973381"/>
              <a:gd name="connsiteY3" fmla="*/ 1977575 h 1977575"/>
              <a:gd name="connsiteX4" fmla="*/ 1487362 w 2973381"/>
              <a:gd name="connsiteY4" fmla="*/ 1977575 h 1977575"/>
              <a:gd name="connsiteX5" fmla="*/ 1384473 w 2973381"/>
              <a:gd name="connsiteY5" fmla="*/ 1921204 h 1977575"/>
              <a:gd name="connsiteX6" fmla="*/ 1087713 w 2973381"/>
              <a:gd name="connsiteY6" fmla="*/ 1725799 h 1977575"/>
              <a:gd name="connsiteX7" fmla="*/ 55073 w 2973381"/>
              <a:gd name="connsiteY7" fmla="*/ 142106 h 1977575"/>
              <a:gd name="connsiteX8" fmla="*/ 1297980 w 2973381"/>
              <a:gd name="connsiteY8" fmla="*/ 254597 h 197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381" h="1977575">
                <a:moveTo>
                  <a:pt x="1297980" y="254597"/>
                </a:moveTo>
                <a:cubicBezTo>
                  <a:pt x="1489548" y="349094"/>
                  <a:pt x="1689116" y="468415"/>
                  <a:pt x="1886864" y="610051"/>
                </a:cubicBezTo>
                <a:cubicBezTo>
                  <a:pt x="2480107" y="1034960"/>
                  <a:pt x="2888478" y="1540024"/>
                  <a:pt x="2962486" y="1895982"/>
                </a:cubicBezTo>
                <a:lnTo>
                  <a:pt x="2973381" y="1977575"/>
                </a:lnTo>
                <a:lnTo>
                  <a:pt x="1487362" y="1977575"/>
                </a:lnTo>
                <a:lnTo>
                  <a:pt x="1384473" y="1921204"/>
                </a:lnTo>
                <a:cubicBezTo>
                  <a:pt x="1285916" y="1861857"/>
                  <a:pt x="1186587" y="1796618"/>
                  <a:pt x="1087713" y="1725799"/>
                </a:cubicBezTo>
                <a:cubicBezTo>
                  <a:pt x="296722" y="1159255"/>
                  <a:pt x="-165607" y="450210"/>
                  <a:pt x="55073" y="142106"/>
                </a:cubicBezTo>
                <a:cubicBezTo>
                  <a:pt x="220582" y="-88973"/>
                  <a:pt x="723278" y="-28896"/>
                  <a:pt x="1297980" y="25459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6E9FF-A2D3-01CB-9EF3-CAB346116950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024176" y="723481"/>
            <a:ext cx="1071824" cy="31730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9EA3A-50E7-6CE6-1737-3747C397232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896557"/>
            <a:ext cx="3051405" cy="854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1ADAC-5FC6-A36C-BDA0-8732228102BF}"/>
              </a:ext>
            </a:extLst>
          </p:cNvPr>
          <p:cNvCxnSpPr>
            <a:cxnSpLocks/>
          </p:cNvCxnSpPr>
          <p:nvPr/>
        </p:nvCxnSpPr>
        <p:spPr>
          <a:xfrm flipH="1">
            <a:off x="2489200" y="3281680"/>
            <a:ext cx="4572000" cy="3081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EE266A-D5ED-0956-0FD8-71BD7F6E8C1D}"/>
              </a:ext>
            </a:extLst>
          </p:cNvPr>
          <p:cNvCxnSpPr>
            <a:cxnSpLocks/>
          </p:cNvCxnSpPr>
          <p:nvPr/>
        </p:nvCxnSpPr>
        <p:spPr>
          <a:xfrm flipH="1">
            <a:off x="2489200" y="0"/>
            <a:ext cx="2865120" cy="636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C7B6E-38DD-7098-08F6-187799AFAAD8}"/>
              </a:ext>
            </a:extLst>
          </p:cNvPr>
          <p:cNvCxnSpPr>
            <a:cxnSpLocks/>
          </p:cNvCxnSpPr>
          <p:nvPr/>
        </p:nvCxnSpPr>
        <p:spPr>
          <a:xfrm flipH="1">
            <a:off x="2489200" y="4490720"/>
            <a:ext cx="7781925" cy="1871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7A05C-7B45-E894-B07A-2519876DA5AA}"/>
              </a:ext>
            </a:extLst>
          </p:cNvPr>
          <p:cNvSpPr>
            <a:spLocks/>
          </p:cNvSpPr>
          <p:nvPr/>
        </p:nvSpPr>
        <p:spPr>
          <a:xfrm>
            <a:off x="3516923" y="723481"/>
            <a:ext cx="4873451" cy="3838470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451" h="3838470">
                <a:moveTo>
                  <a:pt x="0" y="3361174"/>
                </a:moveTo>
                <a:lnTo>
                  <a:pt x="1507253" y="0"/>
                </a:lnTo>
                <a:lnTo>
                  <a:pt x="4873451" y="592852"/>
                </a:lnTo>
                <a:lnTo>
                  <a:pt x="1085222" y="3838470"/>
                </a:lnTo>
                <a:lnTo>
                  <a:pt x="0" y="3361174"/>
                </a:lnTo>
                <a:close/>
              </a:path>
            </a:pathLst>
          </a:cu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B9033C76-10E8-C15D-5C79-B0494F0524AB}"/>
              </a:ext>
            </a:extLst>
          </p:cNvPr>
          <p:cNvSpPr>
            <a:spLocks/>
          </p:cNvSpPr>
          <p:nvPr/>
        </p:nvSpPr>
        <p:spPr>
          <a:xfrm>
            <a:off x="4621824" y="1313841"/>
            <a:ext cx="4525581" cy="4454696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5581" h="4454696">
                <a:moveTo>
                  <a:pt x="0" y="3251844"/>
                </a:moveTo>
                <a:lnTo>
                  <a:pt x="3783314" y="0"/>
                </a:lnTo>
                <a:lnTo>
                  <a:pt x="4525581" y="3465261"/>
                </a:lnTo>
                <a:lnTo>
                  <a:pt x="429239" y="4454696"/>
                </a:lnTo>
                <a:lnTo>
                  <a:pt x="0" y="3251844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531832" y="4091920"/>
            <a:ext cx="1507307" cy="1676617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3780" h="1684409">
                <a:moveTo>
                  <a:pt x="0" y="0"/>
                </a:moveTo>
                <a:lnTo>
                  <a:pt x="1099749" y="455452"/>
                </a:lnTo>
                <a:lnTo>
                  <a:pt x="1553780" y="1684409"/>
                </a:lnTo>
                <a:lnTo>
                  <a:pt x="468996" y="1312183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FB2E22-E387-31B7-A6E1-75FBCF8BD88A}"/>
              </a:ext>
            </a:extLst>
          </p:cNvPr>
          <p:cNvSpPr>
            <a:spLocks/>
          </p:cNvSpPr>
          <p:nvPr/>
        </p:nvSpPr>
        <p:spPr>
          <a:xfrm rot="19418520">
            <a:off x="1984347" y="6401865"/>
            <a:ext cx="435228" cy="362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2941C5A-E3FB-0936-2276-340EC8C65B4F}"/>
              </a:ext>
            </a:extLst>
          </p:cNvPr>
          <p:cNvSpPr>
            <a:spLocks/>
          </p:cNvSpPr>
          <p:nvPr/>
        </p:nvSpPr>
        <p:spPr>
          <a:xfrm rot="14018520">
            <a:off x="2238608" y="6295056"/>
            <a:ext cx="328851" cy="27998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53819D-79D0-026B-A936-4F6BEFE2FEFF}"/>
              </a:ext>
            </a:extLst>
          </p:cNvPr>
          <p:cNvSpPr/>
          <p:nvPr/>
        </p:nvSpPr>
        <p:spPr>
          <a:xfrm rot="19986199">
            <a:off x="6332503" y="4218884"/>
            <a:ext cx="1487214" cy="358275"/>
          </a:xfrm>
          <a:custGeom>
            <a:avLst/>
            <a:gdLst>
              <a:gd name="connsiteX0" fmla="*/ 1486019 w 1487214"/>
              <a:gd name="connsiteY0" fmla="*/ 0 h 358275"/>
              <a:gd name="connsiteX1" fmla="*/ 1486574 w 1487214"/>
              <a:gd name="connsiteY1" fmla="*/ 4157 h 358275"/>
              <a:gd name="connsiteX2" fmla="*/ 1432142 w 1487214"/>
              <a:gd name="connsiteY2" fmla="*/ 216171 h 358275"/>
              <a:gd name="connsiteX3" fmla="*/ 189234 w 1487214"/>
              <a:gd name="connsiteY3" fmla="*/ 103679 h 358275"/>
              <a:gd name="connsiteX4" fmla="*/ 0 w 1487214"/>
              <a:gd name="connsiteY4" fmla="*/ 0 h 358275"/>
              <a:gd name="connsiteX5" fmla="*/ 1486019 w 1487214"/>
              <a:gd name="connsiteY5" fmla="*/ 0 h 35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7214" h="358275">
                <a:moveTo>
                  <a:pt x="1486019" y="0"/>
                </a:moveTo>
                <a:lnTo>
                  <a:pt x="1486574" y="4157"/>
                </a:lnTo>
                <a:cubicBezTo>
                  <a:pt x="1490885" y="86536"/>
                  <a:pt x="1473520" y="158401"/>
                  <a:pt x="1432142" y="216171"/>
                </a:cubicBezTo>
                <a:cubicBezTo>
                  <a:pt x="1266632" y="447249"/>
                  <a:pt x="763937" y="387172"/>
                  <a:pt x="189234" y="103679"/>
                </a:cubicBezTo>
                <a:lnTo>
                  <a:pt x="0" y="0"/>
                </a:lnTo>
                <a:lnTo>
                  <a:pt x="148601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A516BB-F24F-E2BC-4AB9-ED71E4FFE554}"/>
              </a:ext>
            </a:extLst>
          </p:cNvPr>
          <p:cNvSpPr/>
          <p:nvPr/>
        </p:nvSpPr>
        <p:spPr>
          <a:xfrm rot="1592502">
            <a:off x="3711464" y="4764371"/>
            <a:ext cx="1278759" cy="280973"/>
          </a:xfrm>
          <a:custGeom>
            <a:avLst/>
            <a:gdLst>
              <a:gd name="connsiteX0" fmla="*/ 57098 w 1278759"/>
              <a:gd name="connsiteY0" fmla="*/ 85804 h 280973"/>
              <a:gd name="connsiteX1" fmla="*/ 726574 w 1278759"/>
              <a:gd name="connsiteY1" fmla="*/ 0 h 280973"/>
              <a:gd name="connsiteX2" fmla="*/ 1009390 w 1278759"/>
              <a:gd name="connsiteY2" fmla="*/ 11041 h 280973"/>
              <a:gd name="connsiteX3" fmla="*/ 1041888 w 1278759"/>
              <a:gd name="connsiteY3" fmla="*/ 14451 h 280973"/>
              <a:gd name="connsiteX4" fmla="*/ 1278759 w 1278759"/>
              <a:gd name="connsiteY4" fmla="*/ 230821 h 280973"/>
              <a:gd name="connsiteX5" fmla="*/ 1240340 w 1278759"/>
              <a:gd name="connsiteY5" fmla="*/ 239824 h 280973"/>
              <a:gd name="connsiteX6" fmla="*/ 726575 w 1278759"/>
              <a:gd name="connsiteY6" fmla="*/ 280973 h 280973"/>
              <a:gd name="connsiteX7" fmla="*/ 0 w 1278759"/>
              <a:gd name="connsiteY7" fmla="*/ 140487 h 280973"/>
              <a:gd name="connsiteX8" fmla="*/ 57098 w 1278759"/>
              <a:gd name="connsiteY8" fmla="*/ 85804 h 2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8759" h="280973">
                <a:moveTo>
                  <a:pt x="57098" y="85804"/>
                </a:moveTo>
                <a:cubicBezTo>
                  <a:pt x="167398" y="35380"/>
                  <a:pt x="425617" y="0"/>
                  <a:pt x="726574" y="0"/>
                </a:cubicBezTo>
                <a:cubicBezTo>
                  <a:pt x="826893" y="0"/>
                  <a:pt x="922464" y="3931"/>
                  <a:pt x="1009390" y="11041"/>
                </a:cubicBezTo>
                <a:lnTo>
                  <a:pt x="1041888" y="14451"/>
                </a:lnTo>
                <a:lnTo>
                  <a:pt x="1278759" y="230821"/>
                </a:lnTo>
                <a:lnTo>
                  <a:pt x="1240340" y="239824"/>
                </a:lnTo>
                <a:cubicBezTo>
                  <a:pt x="1108856" y="265247"/>
                  <a:pt x="927212" y="280972"/>
                  <a:pt x="726575" y="280973"/>
                </a:cubicBezTo>
                <a:cubicBezTo>
                  <a:pt x="325299" y="280972"/>
                  <a:pt x="0" y="218074"/>
                  <a:pt x="0" y="140487"/>
                </a:cubicBezTo>
                <a:cubicBezTo>
                  <a:pt x="0" y="121089"/>
                  <a:pt x="20332" y="102611"/>
                  <a:pt x="57098" y="8580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47F70B-A05E-3950-C801-E6A8E34E3707}"/>
              </a:ext>
            </a:extLst>
          </p:cNvPr>
          <p:cNvCxnSpPr>
            <a:cxnSpLocks/>
          </p:cNvCxnSpPr>
          <p:nvPr/>
        </p:nvCxnSpPr>
        <p:spPr>
          <a:xfrm flipH="1">
            <a:off x="2489200" y="375920"/>
            <a:ext cx="7000240" cy="598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54C5F56-AB2B-2314-16FF-7D6DEC9DA4BA}"/>
              </a:ext>
            </a:extLst>
          </p:cNvPr>
          <p:cNvSpPr txBox="1">
            <a:spLocks/>
          </p:cNvSpPr>
          <p:nvPr/>
        </p:nvSpPr>
        <p:spPr>
          <a:xfrm>
            <a:off x="99148" y="1578738"/>
            <a:ext cx="3757009" cy="208840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3D Scene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Perspective Projection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Projection on 2D Plane</a:t>
            </a:r>
            <a:endParaRPr lang="en-US" sz="2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7633A-46DC-EDB4-9F13-CA19C4EE66EC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0FC7229-E224-B4C7-CEFE-1AE6E04F29F8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effectLst/>
              </a:rPr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143115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 hidden="1">
            <a:extLst>
              <a:ext uri="{FF2B5EF4-FFF2-40B4-BE49-F238E27FC236}">
                <a16:creationId xmlns:a16="http://schemas.microsoft.com/office/drawing/2014/main" id="{3092BE03-C979-842A-A462-0A8026FC7EA7}"/>
              </a:ext>
            </a:extLst>
          </p:cNvPr>
          <p:cNvSpPr/>
          <p:nvPr/>
        </p:nvSpPr>
        <p:spPr>
          <a:xfrm rot="522920">
            <a:off x="460676" y="977482"/>
            <a:ext cx="3523377" cy="1372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5C05F424-74E3-C080-964B-E9F6B3CC57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0"/>
            <a:ext cx="835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382745" y="1467989"/>
            <a:ext cx="4724456" cy="4737870"/>
          </a:xfrm>
          <a:prstGeom prst="rect">
            <a:avLst/>
          </a:pr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 hidden="1">
            <a:extLst>
              <a:ext uri="{FF2B5EF4-FFF2-40B4-BE49-F238E27FC236}">
                <a16:creationId xmlns:a16="http://schemas.microsoft.com/office/drawing/2014/main" id="{02248CAD-3087-1818-BD1E-68AC12C6B97E}"/>
              </a:ext>
            </a:extLst>
          </p:cNvPr>
          <p:cNvCxnSpPr>
            <a:cxnSpLocks/>
          </p:cNvCxnSpPr>
          <p:nvPr/>
        </p:nvCxnSpPr>
        <p:spPr>
          <a:xfrm flipH="1">
            <a:off x="2515775" y="1089463"/>
            <a:ext cx="3864387" cy="52625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122B403D-0D49-1A5F-F55C-7BF8541C7354}"/>
              </a:ext>
            </a:extLst>
          </p:cNvPr>
          <p:cNvCxnSpPr>
            <a:cxnSpLocks/>
          </p:cNvCxnSpPr>
          <p:nvPr/>
        </p:nvCxnSpPr>
        <p:spPr>
          <a:xfrm flipH="1">
            <a:off x="2515775" y="2663687"/>
            <a:ext cx="5763521" cy="36883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 hidden="1">
            <a:extLst>
              <a:ext uri="{FF2B5EF4-FFF2-40B4-BE49-F238E27FC236}">
                <a16:creationId xmlns:a16="http://schemas.microsoft.com/office/drawing/2014/main" id="{C989F561-207B-E307-CF93-2F1545D8217A}"/>
              </a:ext>
            </a:extLst>
          </p:cNvPr>
          <p:cNvCxnSpPr>
            <a:cxnSpLocks/>
          </p:cNvCxnSpPr>
          <p:nvPr/>
        </p:nvCxnSpPr>
        <p:spPr>
          <a:xfrm flipH="1">
            <a:off x="2515775" y="3587196"/>
            <a:ext cx="6021938" cy="276486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 hidden="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168145">
            <a:off x="3035129" y="1306055"/>
            <a:ext cx="5735928" cy="4993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055ED84-E3EC-BBCC-C012-CFDE5DEA12CC}"/>
              </a:ext>
            </a:extLst>
          </p:cNvPr>
          <p:cNvSpPr/>
          <p:nvPr/>
        </p:nvSpPr>
        <p:spPr>
          <a:xfrm rot="168145">
            <a:off x="3325136" y="1415490"/>
            <a:ext cx="4857404" cy="4816426"/>
          </a:xfrm>
          <a:custGeom>
            <a:avLst/>
            <a:gdLst>
              <a:gd name="connsiteX0" fmla="*/ 1413000 w 4857404"/>
              <a:gd name="connsiteY0" fmla="*/ 99398 h 4816426"/>
              <a:gd name="connsiteX1" fmla="*/ 3443583 w 4857404"/>
              <a:gd name="connsiteY1" fmla="*/ 0 h 4816426"/>
              <a:gd name="connsiteX2" fmla="*/ 3693105 w 4857404"/>
              <a:gd name="connsiteY2" fmla="*/ 79509 h 4816426"/>
              <a:gd name="connsiteX3" fmla="*/ 4604721 w 4857404"/>
              <a:gd name="connsiteY3" fmla="*/ 614608 h 4816426"/>
              <a:gd name="connsiteX4" fmla="*/ 4701630 w 4857404"/>
              <a:gd name="connsiteY4" fmla="*/ 707438 h 4816426"/>
              <a:gd name="connsiteX5" fmla="*/ 4857404 w 4857404"/>
              <a:gd name="connsiteY5" fmla="*/ 3889721 h 4816426"/>
              <a:gd name="connsiteX6" fmla="*/ 4789824 w 4857404"/>
              <a:gd name="connsiteY6" fmla="*/ 3968400 h 4816426"/>
              <a:gd name="connsiteX7" fmla="*/ 3693105 w 4857404"/>
              <a:gd name="connsiteY7" fmla="*/ 4680811 h 4816426"/>
              <a:gd name="connsiteX8" fmla="*/ 3505790 w 4857404"/>
              <a:gd name="connsiteY8" fmla="*/ 4740498 h 4816426"/>
              <a:gd name="connsiteX9" fmla="*/ 1954663 w 4857404"/>
              <a:gd name="connsiteY9" fmla="*/ 4816426 h 4816426"/>
              <a:gd name="connsiteX10" fmla="*/ 1723919 w 4857404"/>
              <a:gd name="connsiteY10" fmla="*/ 4764773 h 4816426"/>
              <a:gd name="connsiteX11" fmla="*/ 198603 w 4857404"/>
              <a:gd name="connsiteY11" fmla="*/ 3776182 h 4816426"/>
              <a:gd name="connsiteX12" fmla="*/ 115934 w 4857404"/>
              <a:gd name="connsiteY12" fmla="*/ 3657713 h 4816426"/>
              <a:gd name="connsiteX13" fmla="*/ 0 w 4857404"/>
              <a:gd name="connsiteY13" fmla="*/ 1289311 h 4816426"/>
              <a:gd name="connsiteX14" fmla="*/ 54948 w 4857404"/>
              <a:gd name="connsiteY14" fmla="*/ 1190005 h 4816426"/>
              <a:gd name="connsiteX15" fmla="*/ 1209722 w 4857404"/>
              <a:gd name="connsiteY15" fmla="*/ 184651 h 481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57404" h="4816426">
                <a:moveTo>
                  <a:pt x="1413000" y="99398"/>
                </a:moveTo>
                <a:lnTo>
                  <a:pt x="3443583" y="0"/>
                </a:lnTo>
                <a:lnTo>
                  <a:pt x="3693105" y="79509"/>
                </a:lnTo>
                <a:cubicBezTo>
                  <a:pt x="4036224" y="205857"/>
                  <a:pt x="4345221" y="388686"/>
                  <a:pt x="4604721" y="614608"/>
                </a:cubicBezTo>
                <a:lnTo>
                  <a:pt x="4701630" y="707438"/>
                </a:lnTo>
                <a:lnTo>
                  <a:pt x="4857404" y="3889721"/>
                </a:lnTo>
                <a:lnTo>
                  <a:pt x="4789824" y="3968400"/>
                </a:lnTo>
                <a:cubicBezTo>
                  <a:pt x="4497588" y="4276689"/>
                  <a:pt x="4122003" y="4522875"/>
                  <a:pt x="3693105" y="4680811"/>
                </a:cubicBezTo>
                <a:lnTo>
                  <a:pt x="3505790" y="4740498"/>
                </a:lnTo>
                <a:lnTo>
                  <a:pt x="1954663" y="4816426"/>
                </a:lnTo>
                <a:lnTo>
                  <a:pt x="1723919" y="4764773"/>
                </a:lnTo>
                <a:cubicBezTo>
                  <a:pt x="1095288" y="4594548"/>
                  <a:pt x="559379" y="4241102"/>
                  <a:pt x="198603" y="3776182"/>
                </a:cubicBezTo>
                <a:lnTo>
                  <a:pt x="115934" y="3657713"/>
                </a:lnTo>
                <a:lnTo>
                  <a:pt x="0" y="1289311"/>
                </a:lnTo>
                <a:lnTo>
                  <a:pt x="54948" y="1190005"/>
                </a:lnTo>
                <a:cubicBezTo>
                  <a:pt x="319853" y="765458"/>
                  <a:pt x="722077" y="415279"/>
                  <a:pt x="1209722" y="184651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8D4AE1-64E5-4110-7D6A-59AED715221E}"/>
              </a:ext>
            </a:extLst>
          </p:cNvPr>
          <p:cNvCxnSpPr>
            <a:cxnSpLocks/>
          </p:cNvCxnSpPr>
          <p:nvPr/>
        </p:nvCxnSpPr>
        <p:spPr>
          <a:xfrm>
            <a:off x="1252240" y="3773458"/>
            <a:ext cx="204033" cy="81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594CD2C-1ED1-D624-2955-7BC1065BABF1}"/>
              </a:ext>
            </a:extLst>
          </p:cNvPr>
          <p:cNvSpPr/>
          <p:nvPr/>
        </p:nvSpPr>
        <p:spPr>
          <a:xfrm>
            <a:off x="10255436" y="3858045"/>
            <a:ext cx="178904" cy="1789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72E42-C8DE-3CC4-AFE3-38C46CF3804C}"/>
              </a:ext>
            </a:extLst>
          </p:cNvPr>
          <p:cNvCxnSpPr>
            <a:cxnSpLocks/>
          </p:cNvCxnSpPr>
          <p:nvPr/>
        </p:nvCxnSpPr>
        <p:spPr>
          <a:xfrm>
            <a:off x="4843368" y="1467988"/>
            <a:ext cx="901605" cy="21900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398780-AA66-B95E-C7B2-4BC35DBDEEB7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753838" y="1467989"/>
            <a:ext cx="1131409" cy="21900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192223-94FA-B563-EAA3-75B50A1928E0}"/>
              </a:ext>
            </a:extLst>
          </p:cNvPr>
          <p:cNvCxnSpPr>
            <a:cxnSpLocks/>
          </p:cNvCxnSpPr>
          <p:nvPr/>
        </p:nvCxnSpPr>
        <p:spPr>
          <a:xfrm>
            <a:off x="2752725" y="1467988"/>
            <a:ext cx="5972175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D58476-47E5-066F-9501-A9DB2C4F5749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</p:spTree>
    <p:extLst>
      <p:ext uri="{BB962C8B-B14F-4D97-AF65-F5344CB8AC3E}">
        <p14:creationId xmlns:p14="http://schemas.microsoft.com/office/powerpoint/2010/main" val="3866839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677254D-CFE4-6BB2-0D13-5B321DE13B3A}"/>
              </a:ext>
            </a:extLst>
          </p:cNvPr>
          <p:cNvSpPr/>
          <p:nvPr/>
        </p:nvSpPr>
        <p:spPr>
          <a:xfrm rot="19986199">
            <a:off x="4405641" y="2705425"/>
            <a:ext cx="2973381" cy="1977575"/>
          </a:xfrm>
          <a:custGeom>
            <a:avLst/>
            <a:gdLst>
              <a:gd name="connsiteX0" fmla="*/ 1297980 w 2973381"/>
              <a:gd name="connsiteY0" fmla="*/ 254597 h 1977575"/>
              <a:gd name="connsiteX1" fmla="*/ 1886864 w 2973381"/>
              <a:gd name="connsiteY1" fmla="*/ 610051 h 1977575"/>
              <a:gd name="connsiteX2" fmla="*/ 2962486 w 2973381"/>
              <a:gd name="connsiteY2" fmla="*/ 1895982 h 1977575"/>
              <a:gd name="connsiteX3" fmla="*/ 2973381 w 2973381"/>
              <a:gd name="connsiteY3" fmla="*/ 1977575 h 1977575"/>
              <a:gd name="connsiteX4" fmla="*/ 1487362 w 2973381"/>
              <a:gd name="connsiteY4" fmla="*/ 1977575 h 1977575"/>
              <a:gd name="connsiteX5" fmla="*/ 1384473 w 2973381"/>
              <a:gd name="connsiteY5" fmla="*/ 1921204 h 1977575"/>
              <a:gd name="connsiteX6" fmla="*/ 1087713 w 2973381"/>
              <a:gd name="connsiteY6" fmla="*/ 1725799 h 1977575"/>
              <a:gd name="connsiteX7" fmla="*/ 55073 w 2973381"/>
              <a:gd name="connsiteY7" fmla="*/ 142106 h 1977575"/>
              <a:gd name="connsiteX8" fmla="*/ 1297980 w 2973381"/>
              <a:gd name="connsiteY8" fmla="*/ 254597 h 197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381" h="1977575">
                <a:moveTo>
                  <a:pt x="1297980" y="254597"/>
                </a:moveTo>
                <a:cubicBezTo>
                  <a:pt x="1489548" y="349094"/>
                  <a:pt x="1689116" y="468415"/>
                  <a:pt x="1886864" y="610051"/>
                </a:cubicBezTo>
                <a:cubicBezTo>
                  <a:pt x="2480107" y="1034960"/>
                  <a:pt x="2888478" y="1540024"/>
                  <a:pt x="2962486" y="1895982"/>
                </a:cubicBezTo>
                <a:lnTo>
                  <a:pt x="2973381" y="1977575"/>
                </a:lnTo>
                <a:lnTo>
                  <a:pt x="1487362" y="1977575"/>
                </a:lnTo>
                <a:lnTo>
                  <a:pt x="1384473" y="1921204"/>
                </a:lnTo>
                <a:cubicBezTo>
                  <a:pt x="1285916" y="1861857"/>
                  <a:pt x="1186587" y="1796618"/>
                  <a:pt x="1087713" y="1725799"/>
                </a:cubicBezTo>
                <a:cubicBezTo>
                  <a:pt x="296722" y="1159255"/>
                  <a:pt x="-165607" y="450210"/>
                  <a:pt x="55073" y="142106"/>
                </a:cubicBezTo>
                <a:cubicBezTo>
                  <a:pt x="220582" y="-88973"/>
                  <a:pt x="723278" y="-28896"/>
                  <a:pt x="1297980" y="25459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5C05F424-74E3-C080-964B-E9F6B3CC57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0"/>
            <a:ext cx="835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8BA42D-C9AF-AED1-D553-30EFC8BD2D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84347" y="0"/>
            <a:ext cx="8286778" cy="6764268"/>
            <a:chOff x="1984347" y="0"/>
            <a:chExt cx="8286778" cy="676426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06E9FF-A2D3-01CB-9EF3-CAB34611695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4" idx="1"/>
            </p:cNvCxnSpPr>
            <p:nvPr/>
          </p:nvCxnSpPr>
          <p:spPr>
            <a:xfrm>
              <a:off x="5024176" y="723481"/>
              <a:ext cx="1071824" cy="31730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99EA3A-50E7-6CE6-1737-3747C397232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6096000" y="3896557"/>
              <a:ext cx="3051405" cy="854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747F70B-A05E-3950-C801-E6A8E34E370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489200" y="375920"/>
              <a:ext cx="7000240" cy="5986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F1ADAC-5FC6-A36C-BDA0-8732228102B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489200" y="3281680"/>
              <a:ext cx="4572000" cy="30810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EE266A-D5ED-0956-0FD8-71BD7F6E8C1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489200" y="0"/>
              <a:ext cx="2865120" cy="6362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1C7B6E-38DD-7098-08F6-187799AFAAD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489200" y="4490720"/>
              <a:ext cx="7781925" cy="18719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67A05C-7B45-E894-B07A-2519876DA5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16923" y="723481"/>
              <a:ext cx="4873451" cy="3838470"/>
            </a:xfrm>
            <a:custGeom>
              <a:avLst/>
              <a:gdLst>
                <a:gd name="connsiteX0" fmla="*/ 0 w 4572000"/>
                <a:gd name="connsiteY0" fmla="*/ 0 h 2059912"/>
                <a:gd name="connsiteX1" fmla="*/ 4572000 w 4572000"/>
                <a:gd name="connsiteY1" fmla="*/ 0 h 2059912"/>
                <a:gd name="connsiteX2" fmla="*/ 4572000 w 4572000"/>
                <a:gd name="connsiteY2" fmla="*/ 2059912 h 2059912"/>
                <a:gd name="connsiteX3" fmla="*/ 0 w 4572000"/>
                <a:gd name="connsiteY3" fmla="*/ 2059912 h 2059912"/>
                <a:gd name="connsiteX4" fmla="*/ 0 w 4572000"/>
                <a:gd name="connsiteY4" fmla="*/ 0 h 2059912"/>
                <a:gd name="connsiteX0" fmla="*/ 0 w 4572000"/>
                <a:gd name="connsiteY0" fmla="*/ 1537398 h 3597310"/>
                <a:gd name="connsiteX1" fmla="*/ 3034602 w 4572000"/>
                <a:gd name="connsiteY1" fmla="*/ 0 h 3597310"/>
                <a:gd name="connsiteX2" fmla="*/ 4572000 w 4572000"/>
                <a:gd name="connsiteY2" fmla="*/ 3597310 h 3597310"/>
                <a:gd name="connsiteX3" fmla="*/ 0 w 4572000"/>
                <a:gd name="connsiteY3" fmla="*/ 3597310 h 3597310"/>
                <a:gd name="connsiteX4" fmla="*/ 0 w 4572000"/>
                <a:gd name="connsiteY4" fmla="*/ 1537398 h 3597310"/>
                <a:gd name="connsiteX0" fmla="*/ 0 w 6370655"/>
                <a:gd name="connsiteY0" fmla="*/ 1537398 h 3597310"/>
                <a:gd name="connsiteX1" fmla="*/ 3034602 w 6370655"/>
                <a:gd name="connsiteY1" fmla="*/ 0 h 3597310"/>
                <a:gd name="connsiteX2" fmla="*/ 6370655 w 6370655"/>
                <a:gd name="connsiteY2" fmla="*/ 592852 h 3597310"/>
                <a:gd name="connsiteX3" fmla="*/ 0 w 6370655"/>
                <a:gd name="connsiteY3" fmla="*/ 3597310 h 3597310"/>
                <a:gd name="connsiteX4" fmla="*/ 0 w 6370655"/>
                <a:gd name="connsiteY4" fmla="*/ 1537398 h 3597310"/>
                <a:gd name="connsiteX0" fmla="*/ 0 w 6370655"/>
                <a:gd name="connsiteY0" fmla="*/ 1537398 h 3838470"/>
                <a:gd name="connsiteX1" fmla="*/ 3034602 w 6370655"/>
                <a:gd name="connsiteY1" fmla="*/ 0 h 3838470"/>
                <a:gd name="connsiteX2" fmla="*/ 6370655 w 6370655"/>
                <a:gd name="connsiteY2" fmla="*/ 592852 h 3838470"/>
                <a:gd name="connsiteX3" fmla="*/ 2582426 w 6370655"/>
                <a:gd name="connsiteY3" fmla="*/ 3838470 h 3838470"/>
                <a:gd name="connsiteX4" fmla="*/ 0 w 6370655"/>
                <a:gd name="connsiteY4" fmla="*/ 1537398 h 3838470"/>
                <a:gd name="connsiteX0" fmla="*/ 0 w 4873451"/>
                <a:gd name="connsiteY0" fmla="*/ 3346102 h 3838470"/>
                <a:gd name="connsiteX1" fmla="*/ 1537398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46102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61174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61174 h 383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3451" h="3838470">
                  <a:moveTo>
                    <a:pt x="0" y="3361174"/>
                  </a:moveTo>
                  <a:lnTo>
                    <a:pt x="1507253" y="0"/>
                  </a:lnTo>
                  <a:lnTo>
                    <a:pt x="4873451" y="592852"/>
                  </a:lnTo>
                  <a:lnTo>
                    <a:pt x="1085222" y="3838470"/>
                  </a:lnTo>
                  <a:lnTo>
                    <a:pt x="0" y="3361174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9033C76-10E8-C15D-5C79-B0494F052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21824" y="1313841"/>
              <a:ext cx="4525581" cy="4454696"/>
            </a:xfrm>
            <a:custGeom>
              <a:avLst/>
              <a:gdLst>
                <a:gd name="connsiteX0" fmla="*/ 0 w 4572000"/>
                <a:gd name="connsiteY0" fmla="*/ 0 h 2059912"/>
                <a:gd name="connsiteX1" fmla="*/ 4572000 w 4572000"/>
                <a:gd name="connsiteY1" fmla="*/ 0 h 2059912"/>
                <a:gd name="connsiteX2" fmla="*/ 4572000 w 4572000"/>
                <a:gd name="connsiteY2" fmla="*/ 2059912 h 2059912"/>
                <a:gd name="connsiteX3" fmla="*/ 0 w 4572000"/>
                <a:gd name="connsiteY3" fmla="*/ 2059912 h 2059912"/>
                <a:gd name="connsiteX4" fmla="*/ 0 w 4572000"/>
                <a:gd name="connsiteY4" fmla="*/ 0 h 2059912"/>
                <a:gd name="connsiteX0" fmla="*/ 0 w 4572000"/>
                <a:gd name="connsiteY0" fmla="*/ 1537398 h 3597310"/>
                <a:gd name="connsiteX1" fmla="*/ 3034602 w 4572000"/>
                <a:gd name="connsiteY1" fmla="*/ 0 h 3597310"/>
                <a:gd name="connsiteX2" fmla="*/ 4572000 w 4572000"/>
                <a:gd name="connsiteY2" fmla="*/ 3597310 h 3597310"/>
                <a:gd name="connsiteX3" fmla="*/ 0 w 4572000"/>
                <a:gd name="connsiteY3" fmla="*/ 3597310 h 3597310"/>
                <a:gd name="connsiteX4" fmla="*/ 0 w 4572000"/>
                <a:gd name="connsiteY4" fmla="*/ 1537398 h 3597310"/>
                <a:gd name="connsiteX0" fmla="*/ 0 w 6370655"/>
                <a:gd name="connsiteY0" fmla="*/ 1537398 h 3597310"/>
                <a:gd name="connsiteX1" fmla="*/ 3034602 w 6370655"/>
                <a:gd name="connsiteY1" fmla="*/ 0 h 3597310"/>
                <a:gd name="connsiteX2" fmla="*/ 6370655 w 6370655"/>
                <a:gd name="connsiteY2" fmla="*/ 592852 h 3597310"/>
                <a:gd name="connsiteX3" fmla="*/ 0 w 6370655"/>
                <a:gd name="connsiteY3" fmla="*/ 3597310 h 3597310"/>
                <a:gd name="connsiteX4" fmla="*/ 0 w 6370655"/>
                <a:gd name="connsiteY4" fmla="*/ 1537398 h 3597310"/>
                <a:gd name="connsiteX0" fmla="*/ 0 w 6370655"/>
                <a:gd name="connsiteY0" fmla="*/ 1537398 h 3838470"/>
                <a:gd name="connsiteX1" fmla="*/ 3034602 w 6370655"/>
                <a:gd name="connsiteY1" fmla="*/ 0 h 3838470"/>
                <a:gd name="connsiteX2" fmla="*/ 6370655 w 6370655"/>
                <a:gd name="connsiteY2" fmla="*/ 592852 h 3838470"/>
                <a:gd name="connsiteX3" fmla="*/ 2582426 w 6370655"/>
                <a:gd name="connsiteY3" fmla="*/ 3838470 h 3838470"/>
                <a:gd name="connsiteX4" fmla="*/ 0 w 6370655"/>
                <a:gd name="connsiteY4" fmla="*/ 1537398 h 3838470"/>
                <a:gd name="connsiteX0" fmla="*/ 0 w 4873451"/>
                <a:gd name="connsiteY0" fmla="*/ 3346102 h 3838470"/>
                <a:gd name="connsiteX1" fmla="*/ 1537398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46102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61174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61174 h 3838470"/>
                <a:gd name="connsiteX0" fmla="*/ 0 w 5261077"/>
                <a:gd name="connsiteY0" fmla="*/ 2297687 h 3838470"/>
                <a:gd name="connsiteX1" fmla="*/ 1894879 w 5261077"/>
                <a:gd name="connsiteY1" fmla="*/ 0 h 3838470"/>
                <a:gd name="connsiteX2" fmla="*/ 5261077 w 5261077"/>
                <a:gd name="connsiteY2" fmla="*/ 592852 h 3838470"/>
                <a:gd name="connsiteX3" fmla="*/ 1472848 w 5261077"/>
                <a:gd name="connsiteY3" fmla="*/ 3838470 h 3838470"/>
                <a:gd name="connsiteX4" fmla="*/ 0 w 5261077"/>
                <a:gd name="connsiteY4" fmla="*/ 2297687 h 3838470"/>
                <a:gd name="connsiteX0" fmla="*/ 0 w 5261077"/>
                <a:gd name="connsiteY0" fmla="*/ 2297687 h 3430965"/>
                <a:gd name="connsiteX1" fmla="*/ 1894879 w 5261077"/>
                <a:gd name="connsiteY1" fmla="*/ 0 h 3430965"/>
                <a:gd name="connsiteX2" fmla="*/ 5261077 w 5261077"/>
                <a:gd name="connsiteY2" fmla="*/ 592852 h 3430965"/>
                <a:gd name="connsiteX3" fmla="*/ 697596 w 5261077"/>
                <a:gd name="connsiteY3" fmla="*/ 3430965 h 3430965"/>
                <a:gd name="connsiteX4" fmla="*/ 0 w 5261077"/>
                <a:gd name="connsiteY4" fmla="*/ 2297687 h 3430965"/>
                <a:gd name="connsiteX0" fmla="*/ 0 w 5181564"/>
                <a:gd name="connsiteY0" fmla="*/ 2297687 h 3430965"/>
                <a:gd name="connsiteX1" fmla="*/ 1894879 w 5181564"/>
                <a:gd name="connsiteY1" fmla="*/ 0 h 3430965"/>
                <a:gd name="connsiteX2" fmla="*/ 5181564 w 5181564"/>
                <a:gd name="connsiteY2" fmla="*/ 2342139 h 3430965"/>
                <a:gd name="connsiteX3" fmla="*/ 697596 w 5181564"/>
                <a:gd name="connsiteY3" fmla="*/ 3430965 h 3430965"/>
                <a:gd name="connsiteX4" fmla="*/ 0 w 5181564"/>
                <a:gd name="connsiteY4" fmla="*/ 2297687 h 3430965"/>
                <a:gd name="connsiteX0" fmla="*/ 0 w 5181564"/>
                <a:gd name="connsiteY0" fmla="*/ 3251844 h 4385122"/>
                <a:gd name="connsiteX1" fmla="*/ 3783314 w 5181564"/>
                <a:gd name="connsiteY1" fmla="*/ 0 h 4385122"/>
                <a:gd name="connsiteX2" fmla="*/ 5181564 w 5181564"/>
                <a:gd name="connsiteY2" fmla="*/ 3296296 h 4385122"/>
                <a:gd name="connsiteX3" fmla="*/ 697596 w 5181564"/>
                <a:gd name="connsiteY3" fmla="*/ 4385122 h 4385122"/>
                <a:gd name="connsiteX4" fmla="*/ 0 w 5181564"/>
                <a:gd name="connsiteY4" fmla="*/ 3251844 h 4385122"/>
                <a:gd name="connsiteX0" fmla="*/ 0 w 5181564"/>
                <a:gd name="connsiteY0" fmla="*/ 3251844 h 4454696"/>
                <a:gd name="connsiteX1" fmla="*/ 3783314 w 5181564"/>
                <a:gd name="connsiteY1" fmla="*/ 0 h 4454696"/>
                <a:gd name="connsiteX2" fmla="*/ 5181564 w 5181564"/>
                <a:gd name="connsiteY2" fmla="*/ 3296296 h 4454696"/>
                <a:gd name="connsiteX3" fmla="*/ 429239 w 5181564"/>
                <a:gd name="connsiteY3" fmla="*/ 4454696 h 4454696"/>
                <a:gd name="connsiteX4" fmla="*/ 0 w 5181564"/>
                <a:gd name="connsiteY4" fmla="*/ 3251844 h 4454696"/>
                <a:gd name="connsiteX0" fmla="*/ 0 w 4525581"/>
                <a:gd name="connsiteY0" fmla="*/ 3251844 h 4454696"/>
                <a:gd name="connsiteX1" fmla="*/ 3783314 w 4525581"/>
                <a:gd name="connsiteY1" fmla="*/ 0 h 4454696"/>
                <a:gd name="connsiteX2" fmla="*/ 4525581 w 4525581"/>
                <a:gd name="connsiteY2" fmla="*/ 3465261 h 4454696"/>
                <a:gd name="connsiteX3" fmla="*/ 429239 w 4525581"/>
                <a:gd name="connsiteY3" fmla="*/ 4454696 h 4454696"/>
                <a:gd name="connsiteX4" fmla="*/ 0 w 4525581"/>
                <a:gd name="connsiteY4" fmla="*/ 3251844 h 445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5581" h="4454696">
                  <a:moveTo>
                    <a:pt x="0" y="3251844"/>
                  </a:moveTo>
                  <a:lnTo>
                    <a:pt x="3783314" y="0"/>
                  </a:lnTo>
                  <a:lnTo>
                    <a:pt x="4525581" y="3465261"/>
                  </a:lnTo>
                  <a:lnTo>
                    <a:pt x="429239" y="4454696"/>
                  </a:lnTo>
                  <a:lnTo>
                    <a:pt x="0" y="3251844"/>
                  </a:lnTo>
                  <a:close/>
                </a:path>
              </a:pathLst>
            </a:custGeom>
            <a:solidFill>
              <a:srgbClr val="00B050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094E53B7-55E7-51E4-AD5E-DDDB438CBB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32" y="4091920"/>
              <a:ext cx="1507307" cy="1676617"/>
            </a:xfrm>
            <a:custGeom>
              <a:avLst/>
              <a:gdLst>
                <a:gd name="connsiteX0" fmla="*/ 0 w 4572000"/>
                <a:gd name="connsiteY0" fmla="*/ 0 h 2059912"/>
                <a:gd name="connsiteX1" fmla="*/ 4572000 w 4572000"/>
                <a:gd name="connsiteY1" fmla="*/ 0 h 2059912"/>
                <a:gd name="connsiteX2" fmla="*/ 4572000 w 4572000"/>
                <a:gd name="connsiteY2" fmla="*/ 2059912 h 2059912"/>
                <a:gd name="connsiteX3" fmla="*/ 0 w 4572000"/>
                <a:gd name="connsiteY3" fmla="*/ 2059912 h 2059912"/>
                <a:gd name="connsiteX4" fmla="*/ 0 w 4572000"/>
                <a:gd name="connsiteY4" fmla="*/ 0 h 2059912"/>
                <a:gd name="connsiteX0" fmla="*/ 0 w 4572000"/>
                <a:gd name="connsiteY0" fmla="*/ 1537398 h 3597310"/>
                <a:gd name="connsiteX1" fmla="*/ 3034602 w 4572000"/>
                <a:gd name="connsiteY1" fmla="*/ 0 h 3597310"/>
                <a:gd name="connsiteX2" fmla="*/ 4572000 w 4572000"/>
                <a:gd name="connsiteY2" fmla="*/ 3597310 h 3597310"/>
                <a:gd name="connsiteX3" fmla="*/ 0 w 4572000"/>
                <a:gd name="connsiteY3" fmla="*/ 3597310 h 3597310"/>
                <a:gd name="connsiteX4" fmla="*/ 0 w 4572000"/>
                <a:gd name="connsiteY4" fmla="*/ 1537398 h 3597310"/>
                <a:gd name="connsiteX0" fmla="*/ 0 w 6370655"/>
                <a:gd name="connsiteY0" fmla="*/ 1537398 h 3597310"/>
                <a:gd name="connsiteX1" fmla="*/ 3034602 w 6370655"/>
                <a:gd name="connsiteY1" fmla="*/ 0 h 3597310"/>
                <a:gd name="connsiteX2" fmla="*/ 6370655 w 6370655"/>
                <a:gd name="connsiteY2" fmla="*/ 592852 h 3597310"/>
                <a:gd name="connsiteX3" fmla="*/ 0 w 6370655"/>
                <a:gd name="connsiteY3" fmla="*/ 3597310 h 3597310"/>
                <a:gd name="connsiteX4" fmla="*/ 0 w 6370655"/>
                <a:gd name="connsiteY4" fmla="*/ 1537398 h 3597310"/>
                <a:gd name="connsiteX0" fmla="*/ 0 w 6370655"/>
                <a:gd name="connsiteY0" fmla="*/ 1537398 h 3838470"/>
                <a:gd name="connsiteX1" fmla="*/ 3034602 w 6370655"/>
                <a:gd name="connsiteY1" fmla="*/ 0 h 3838470"/>
                <a:gd name="connsiteX2" fmla="*/ 6370655 w 6370655"/>
                <a:gd name="connsiteY2" fmla="*/ 592852 h 3838470"/>
                <a:gd name="connsiteX3" fmla="*/ 2582426 w 6370655"/>
                <a:gd name="connsiteY3" fmla="*/ 3838470 h 3838470"/>
                <a:gd name="connsiteX4" fmla="*/ 0 w 6370655"/>
                <a:gd name="connsiteY4" fmla="*/ 1537398 h 3838470"/>
                <a:gd name="connsiteX0" fmla="*/ 0 w 4873451"/>
                <a:gd name="connsiteY0" fmla="*/ 3346102 h 3838470"/>
                <a:gd name="connsiteX1" fmla="*/ 1537398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46102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46102 h 3838470"/>
                <a:gd name="connsiteX0" fmla="*/ 0 w 4873451"/>
                <a:gd name="connsiteY0" fmla="*/ 3361174 h 3838470"/>
                <a:gd name="connsiteX1" fmla="*/ 1507253 w 4873451"/>
                <a:gd name="connsiteY1" fmla="*/ 0 h 3838470"/>
                <a:gd name="connsiteX2" fmla="*/ 4873451 w 4873451"/>
                <a:gd name="connsiteY2" fmla="*/ 592852 h 3838470"/>
                <a:gd name="connsiteX3" fmla="*/ 1085222 w 4873451"/>
                <a:gd name="connsiteY3" fmla="*/ 3838470 h 3838470"/>
                <a:gd name="connsiteX4" fmla="*/ 0 w 4873451"/>
                <a:gd name="connsiteY4" fmla="*/ 3361174 h 3838470"/>
                <a:gd name="connsiteX0" fmla="*/ 0 w 5261077"/>
                <a:gd name="connsiteY0" fmla="*/ 2297687 h 3838470"/>
                <a:gd name="connsiteX1" fmla="*/ 1894879 w 5261077"/>
                <a:gd name="connsiteY1" fmla="*/ 0 h 3838470"/>
                <a:gd name="connsiteX2" fmla="*/ 5261077 w 5261077"/>
                <a:gd name="connsiteY2" fmla="*/ 592852 h 3838470"/>
                <a:gd name="connsiteX3" fmla="*/ 1472848 w 5261077"/>
                <a:gd name="connsiteY3" fmla="*/ 3838470 h 3838470"/>
                <a:gd name="connsiteX4" fmla="*/ 0 w 5261077"/>
                <a:gd name="connsiteY4" fmla="*/ 2297687 h 3838470"/>
                <a:gd name="connsiteX0" fmla="*/ 0 w 5261077"/>
                <a:gd name="connsiteY0" fmla="*/ 2297687 h 3430965"/>
                <a:gd name="connsiteX1" fmla="*/ 1894879 w 5261077"/>
                <a:gd name="connsiteY1" fmla="*/ 0 h 3430965"/>
                <a:gd name="connsiteX2" fmla="*/ 5261077 w 5261077"/>
                <a:gd name="connsiteY2" fmla="*/ 592852 h 3430965"/>
                <a:gd name="connsiteX3" fmla="*/ 697596 w 5261077"/>
                <a:gd name="connsiteY3" fmla="*/ 3430965 h 3430965"/>
                <a:gd name="connsiteX4" fmla="*/ 0 w 5261077"/>
                <a:gd name="connsiteY4" fmla="*/ 2297687 h 3430965"/>
                <a:gd name="connsiteX0" fmla="*/ 0 w 5181564"/>
                <a:gd name="connsiteY0" fmla="*/ 2297687 h 3430965"/>
                <a:gd name="connsiteX1" fmla="*/ 1894879 w 5181564"/>
                <a:gd name="connsiteY1" fmla="*/ 0 h 3430965"/>
                <a:gd name="connsiteX2" fmla="*/ 5181564 w 5181564"/>
                <a:gd name="connsiteY2" fmla="*/ 2342139 h 3430965"/>
                <a:gd name="connsiteX3" fmla="*/ 697596 w 5181564"/>
                <a:gd name="connsiteY3" fmla="*/ 3430965 h 3430965"/>
                <a:gd name="connsiteX4" fmla="*/ 0 w 5181564"/>
                <a:gd name="connsiteY4" fmla="*/ 2297687 h 3430965"/>
                <a:gd name="connsiteX0" fmla="*/ 0 w 5181564"/>
                <a:gd name="connsiteY0" fmla="*/ 3251844 h 4385122"/>
                <a:gd name="connsiteX1" fmla="*/ 3783314 w 5181564"/>
                <a:gd name="connsiteY1" fmla="*/ 0 h 4385122"/>
                <a:gd name="connsiteX2" fmla="*/ 5181564 w 5181564"/>
                <a:gd name="connsiteY2" fmla="*/ 3296296 h 4385122"/>
                <a:gd name="connsiteX3" fmla="*/ 697596 w 5181564"/>
                <a:gd name="connsiteY3" fmla="*/ 4385122 h 4385122"/>
                <a:gd name="connsiteX4" fmla="*/ 0 w 5181564"/>
                <a:gd name="connsiteY4" fmla="*/ 3251844 h 4385122"/>
                <a:gd name="connsiteX0" fmla="*/ 0 w 5181564"/>
                <a:gd name="connsiteY0" fmla="*/ 3251844 h 4454696"/>
                <a:gd name="connsiteX1" fmla="*/ 3783314 w 5181564"/>
                <a:gd name="connsiteY1" fmla="*/ 0 h 4454696"/>
                <a:gd name="connsiteX2" fmla="*/ 5181564 w 5181564"/>
                <a:gd name="connsiteY2" fmla="*/ 3296296 h 4454696"/>
                <a:gd name="connsiteX3" fmla="*/ 429239 w 5181564"/>
                <a:gd name="connsiteY3" fmla="*/ 4454696 h 4454696"/>
                <a:gd name="connsiteX4" fmla="*/ 0 w 5181564"/>
                <a:gd name="connsiteY4" fmla="*/ 3251844 h 4454696"/>
                <a:gd name="connsiteX0" fmla="*/ 0 w 4525581"/>
                <a:gd name="connsiteY0" fmla="*/ 3251844 h 4454696"/>
                <a:gd name="connsiteX1" fmla="*/ 3783314 w 4525581"/>
                <a:gd name="connsiteY1" fmla="*/ 0 h 4454696"/>
                <a:gd name="connsiteX2" fmla="*/ 4525581 w 4525581"/>
                <a:gd name="connsiteY2" fmla="*/ 3465261 h 4454696"/>
                <a:gd name="connsiteX3" fmla="*/ 429239 w 4525581"/>
                <a:gd name="connsiteY3" fmla="*/ 4454696 h 4454696"/>
                <a:gd name="connsiteX4" fmla="*/ 0 w 4525581"/>
                <a:gd name="connsiteY4" fmla="*/ 3251844 h 4454696"/>
                <a:gd name="connsiteX0" fmla="*/ 0 w 5767972"/>
                <a:gd name="connsiteY0" fmla="*/ 2625679 h 4454696"/>
                <a:gd name="connsiteX1" fmla="*/ 5025705 w 5767972"/>
                <a:gd name="connsiteY1" fmla="*/ 0 h 4454696"/>
                <a:gd name="connsiteX2" fmla="*/ 5767972 w 5767972"/>
                <a:gd name="connsiteY2" fmla="*/ 3465261 h 4454696"/>
                <a:gd name="connsiteX3" fmla="*/ 1671630 w 5767972"/>
                <a:gd name="connsiteY3" fmla="*/ 4454696 h 4454696"/>
                <a:gd name="connsiteX4" fmla="*/ 0 w 5767972"/>
                <a:gd name="connsiteY4" fmla="*/ 2625679 h 4454696"/>
                <a:gd name="connsiteX0" fmla="*/ 0 w 5767972"/>
                <a:gd name="connsiteY0" fmla="*/ 2625679 h 3937862"/>
                <a:gd name="connsiteX1" fmla="*/ 5025705 w 5767972"/>
                <a:gd name="connsiteY1" fmla="*/ 0 h 3937862"/>
                <a:gd name="connsiteX2" fmla="*/ 5767972 w 5767972"/>
                <a:gd name="connsiteY2" fmla="*/ 3465261 h 3937862"/>
                <a:gd name="connsiteX3" fmla="*/ 468996 w 5767972"/>
                <a:gd name="connsiteY3" fmla="*/ 3937862 h 3937862"/>
                <a:gd name="connsiteX4" fmla="*/ 0 w 5767972"/>
                <a:gd name="connsiteY4" fmla="*/ 2625679 h 3937862"/>
                <a:gd name="connsiteX0" fmla="*/ 0 w 5025705"/>
                <a:gd name="connsiteY0" fmla="*/ 2625679 h 4310088"/>
                <a:gd name="connsiteX1" fmla="*/ 5025705 w 5025705"/>
                <a:gd name="connsiteY1" fmla="*/ 0 h 4310088"/>
                <a:gd name="connsiteX2" fmla="*/ 1553780 w 5025705"/>
                <a:gd name="connsiteY2" fmla="*/ 4310088 h 4310088"/>
                <a:gd name="connsiteX3" fmla="*/ 468996 w 5025705"/>
                <a:gd name="connsiteY3" fmla="*/ 3937862 h 4310088"/>
                <a:gd name="connsiteX4" fmla="*/ 0 w 5025705"/>
                <a:gd name="connsiteY4" fmla="*/ 2625679 h 4310088"/>
                <a:gd name="connsiteX0" fmla="*/ 0 w 1553780"/>
                <a:gd name="connsiteY0" fmla="*/ 0 h 1684409"/>
                <a:gd name="connsiteX1" fmla="*/ 1099749 w 1553780"/>
                <a:gd name="connsiteY1" fmla="*/ 455452 h 1684409"/>
                <a:gd name="connsiteX2" fmla="*/ 1553780 w 1553780"/>
                <a:gd name="connsiteY2" fmla="*/ 1684409 h 1684409"/>
                <a:gd name="connsiteX3" fmla="*/ 468996 w 1553780"/>
                <a:gd name="connsiteY3" fmla="*/ 1312183 h 1684409"/>
                <a:gd name="connsiteX4" fmla="*/ 0 w 1553780"/>
                <a:gd name="connsiteY4" fmla="*/ 0 h 168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780" h="1684409">
                  <a:moveTo>
                    <a:pt x="0" y="0"/>
                  </a:moveTo>
                  <a:lnTo>
                    <a:pt x="1099749" y="455452"/>
                  </a:lnTo>
                  <a:lnTo>
                    <a:pt x="1553780" y="1684409"/>
                  </a:lnTo>
                  <a:lnTo>
                    <a:pt x="468996" y="1312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FB2E22-E387-31B7-A6E1-75FBCF8BD88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418520">
              <a:off x="1984347" y="6401865"/>
              <a:ext cx="435228" cy="3624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2941C5A-E3FB-0936-2276-340EC8C65B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4018520">
              <a:off x="2238608" y="6295056"/>
              <a:ext cx="328851" cy="27998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53819D-79D0-026B-A936-4F6BEFE2FEFF}"/>
              </a:ext>
            </a:extLst>
          </p:cNvPr>
          <p:cNvSpPr/>
          <p:nvPr/>
        </p:nvSpPr>
        <p:spPr>
          <a:xfrm rot="19986199">
            <a:off x="6332503" y="4218884"/>
            <a:ext cx="1487214" cy="358275"/>
          </a:xfrm>
          <a:custGeom>
            <a:avLst/>
            <a:gdLst>
              <a:gd name="connsiteX0" fmla="*/ 1486019 w 1487214"/>
              <a:gd name="connsiteY0" fmla="*/ 0 h 358275"/>
              <a:gd name="connsiteX1" fmla="*/ 1486574 w 1487214"/>
              <a:gd name="connsiteY1" fmla="*/ 4157 h 358275"/>
              <a:gd name="connsiteX2" fmla="*/ 1432142 w 1487214"/>
              <a:gd name="connsiteY2" fmla="*/ 216171 h 358275"/>
              <a:gd name="connsiteX3" fmla="*/ 189234 w 1487214"/>
              <a:gd name="connsiteY3" fmla="*/ 103679 h 358275"/>
              <a:gd name="connsiteX4" fmla="*/ 0 w 1487214"/>
              <a:gd name="connsiteY4" fmla="*/ 0 h 358275"/>
              <a:gd name="connsiteX5" fmla="*/ 1486019 w 1487214"/>
              <a:gd name="connsiteY5" fmla="*/ 0 h 35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7214" h="358275">
                <a:moveTo>
                  <a:pt x="1486019" y="0"/>
                </a:moveTo>
                <a:lnTo>
                  <a:pt x="1486574" y="4157"/>
                </a:lnTo>
                <a:cubicBezTo>
                  <a:pt x="1490885" y="86536"/>
                  <a:pt x="1473520" y="158401"/>
                  <a:pt x="1432142" y="216171"/>
                </a:cubicBezTo>
                <a:cubicBezTo>
                  <a:pt x="1266632" y="447249"/>
                  <a:pt x="763937" y="387172"/>
                  <a:pt x="189234" y="103679"/>
                </a:cubicBezTo>
                <a:lnTo>
                  <a:pt x="0" y="0"/>
                </a:lnTo>
                <a:lnTo>
                  <a:pt x="148601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A516BB-F24F-E2BC-4AB9-ED71E4FFE554}"/>
              </a:ext>
            </a:extLst>
          </p:cNvPr>
          <p:cNvSpPr/>
          <p:nvPr/>
        </p:nvSpPr>
        <p:spPr>
          <a:xfrm rot="1592502">
            <a:off x="3711464" y="4764371"/>
            <a:ext cx="1278759" cy="280973"/>
          </a:xfrm>
          <a:custGeom>
            <a:avLst/>
            <a:gdLst>
              <a:gd name="connsiteX0" fmla="*/ 57098 w 1278759"/>
              <a:gd name="connsiteY0" fmla="*/ 85804 h 280973"/>
              <a:gd name="connsiteX1" fmla="*/ 726574 w 1278759"/>
              <a:gd name="connsiteY1" fmla="*/ 0 h 280973"/>
              <a:gd name="connsiteX2" fmla="*/ 1009390 w 1278759"/>
              <a:gd name="connsiteY2" fmla="*/ 11041 h 280973"/>
              <a:gd name="connsiteX3" fmla="*/ 1041888 w 1278759"/>
              <a:gd name="connsiteY3" fmla="*/ 14451 h 280973"/>
              <a:gd name="connsiteX4" fmla="*/ 1278759 w 1278759"/>
              <a:gd name="connsiteY4" fmla="*/ 230821 h 280973"/>
              <a:gd name="connsiteX5" fmla="*/ 1240340 w 1278759"/>
              <a:gd name="connsiteY5" fmla="*/ 239824 h 280973"/>
              <a:gd name="connsiteX6" fmla="*/ 726575 w 1278759"/>
              <a:gd name="connsiteY6" fmla="*/ 280973 h 280973"/>
              <a:gd name="connsiteX7" fmla="*/ 0 w 1278759"/>
              <a:gd name="connsiteY7" fmla="*/ 140487 h 280973"/>
              <a:gd name="connsiteX8" fmla="*/ 57098 w 1278759"/>
              <a:gd name="connsiteY8" fmla="*/ 85804 h 2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8759" h="280973">
                <a:moveTo>
                  <a:pt x="57098" y="85804"/>
                </a:moveTo>
                <a:cubicBezTo>
                  <a:pt x="167398" y="35380"/>
                  <a:pt x="425617" y="0"/>
                  <a:pt x="726574" y="0"/>
                </a:cubicBezTo>
                <a:cubicBezTo>
                  <a:pt x="826893" y="0"/>
                  <a:pt x="922464" y="3931"/>
                  <a:pt x="1009390" y="11041"/>
                </a:cubicBezTo>
                <a:lnTo>
                  <a:pt x="1041888" y="14451"/>
                </a:lnTo>
                <a:lnTo>
                  <a:pt x="1278759" y="230821"/>
                </a:lnTo>
                <a:lnTo>
                  <a:pt x="1240340" y="239824"/>
                </a:lnTo>
                <a:cubicBezTo>
                  <a:pt x="1108856" y="265247"/>
                  <a:pt x="927212" y="280972"/>
                  <a:pt x="726575" y="280973"/>
                </a:cubicBezTo>
                <a:cubicBezTo>
                  <a:pt x="325299" y="280972"/>
                  <a:pt x="0" y="218074"/>
                  <a:pt x="0" y="140487"/>
                </a:cubicBezTo>
                <a:cubicBezTo>
                  <a:pt x="0" y="121089"/>
                  <a:pt x="20332" y="102611"/>
                  <a:pt x="57098" y="8580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732B5B0-1484-6A84-36D6-89D5A80B5260}"/>
              </a:ext>
            </a:extLst>
          </p:cNvPr>
          <p:cNvSpPr txBox="1">
            <a:spLocks/>
          </p:cNvSpPr>
          <p:nvPr/>
        </p:nvSpPr>
        <p:spPr>
          <a:xfrm>
            <a:off x="61029" y="1896427"/>
            <a:ext cx="3757009" cy="208840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3D Scene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Perspective Projection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Projection on 2D Plane</a:t>
            </a:r>
            <a:endParaRPr lang="en-US" sz="2900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5E4DE8D7-A5A8-6AEC-6F5D-62C0CA01FAA1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effectLst>
                  <a:glow rad="685800">
                    <a:schemeClr val="bg1"/>
                  </a:glow>
                </a:effectLst>
              </a:rPr>
              <a:t>Perspective Projection</a:t>
            </a:r>
            <a:endParaRPr lang="en-US" sz="4000" dirty="0">
              <a:effectLst>
                <a:glow rad="6858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533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Background">
            <a:extLst>
              <a:ext uri="{FF2B5EF4-FFF2-40B4-BE49-F238E27FC236}">
                <a16:creationId xmlns:a16="http://schemas.microsoft.com/office/drawing/2014/main" id="{DCFCAA72-6F6F-0C5D-1A16-C765A25DBEE9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52" name="Picture 51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6B1F0056-ED65-138A-E933-C73BFA522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1FD2DD9-A807-AB14-0F71-D3C15A035360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06E9FF-A2D3-01CB-9EF3-CAB346116950}"/>
              </a:ext>
            </a:extLst>
          </p:cNvPr>
          <p:cNvCxnSpPr>
            <a:cxnSpLocks/>
          </p:cNvCxnSpPr>
          <p:nvPr/>
        </p:nvCxnSpPr>
        <p:spPr>
          <a:xfrm>
            <a:off x="5024176" y="723481"/>
            <a:ext cx="1071824" cy="31730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99EA3A-50E7-6CE6-1737-3747C397232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896557"/>
            <a:ext cx="3051405" cy="854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F1ADAC-5FC6-A36C-BDA0-8732228102BF}"/>
              </a:ext>
            </a:extLst>
          </p:cNvPr>
          <p:cNvCxnSpPr>
            <a:cxnSpLocks/>
          </p:cNvCxnSpPr>
          <p:nvPr/>
        </p:nvCxnSpPr>
        <p:spPr>
          <a:xfrm flipH="1">
            <a:off x="2489200" y="3281680"/>
            <a:ext cx="4572000" cy="3081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EE266A-D5ED-0956-0FD8-71BD7F6E8C1D}"/>
              </a:ext>
            </a:extLst>
          </p:cNvPr>
          <p:cNvCxnSpPr>
            <a:cxnSpLocks/>
          </p:cNvCxnSpPr>
          <p:nvPr/>
        </p:nvCxnSpPr>
        <p:spPr>
          <a:xfrm flipH="1">
            <a:off x="2489200" y="0"/>
            <a:ext cx="2865120" cy="636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C7B6E-38DD-7098-08F6-187799AFAAD8}"/>
              </a:ext>
            </a:extLst>
          </p:cNvPr>
          <p:cNvCxnSpPr>
            <a:cxnSpLocks/>
          </p:cNvCxnSpPr>
          <p:nvPr/>
        </p:nvCxnSpPr>
        <p:spPr>
          <a:xfrm flipH="1">
            <a:off x="2489200" y="4490720"/>
            <a:ext cx="7781925" cy="1871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531832" y="4091920"/>
            <a:ext cx="1507307" cy="1676617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3780" h="1684409">
                <a:moveTo>
                  <a:pt x="0" y="0"/>
                </a:moveTo>
                <a:lnTo>
                  <a:pt x="1099749" y="455452"/>
                </a:lnTo>
                <a:lnTo>
                  <a:pt x="1553780" y="1684409"/>
                </a:lnTo>
                <a:lnTo>
                  <a:pt x="468996" y="1312183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FB2E22-E387-31B7-A6E1-75FBCF8BD88A}"/>
              </a:ext>
            </a:extLst>
          </p:cNvPr>
          <p:cNvSpPr>
            <a:spLocks/>
          </p:cNvSpPr>
          <p:nvPr/>
        </p:nvSpPr>
        <p:spPr>
          <a:xfrm rot="19418520">
            <a:off x="1984347" y="6401865"/>
            <a:ext cx="435228" cy="362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2941C5A-E3FB-0936-2276-340EC8C65B4F}"/>
              </a:ext>
            </a:extLst>
          </p:cNvPr>
          <p:cNvSpPr>
            <a:spLocks/>
          </p:cNvSpPr>
          <p:nvPr/>
        </p:nvSpPr>
        <p:spPr>
          <a:xfrm rot="14018520">
            <a:off x="2238608" y="6295056"/>
            <a:ext cx="328851" cy="27998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A516BB-F24F-E2BC-4AB9-ED71E4FFE554}"/>
              </a:ext>
            </a:extLst>
          </p:cNvPr>
          <p:cNvSpPr/>
          <p:nvPr/>
        </p:nvSpPr>
        <p:spPr>
          <a:xfrm rot="1592502">
            <a:off x="3711464" y="4764371"/>
            <a:ext cx="1278759" cy="280973"/>
          </a:xfrm>
          <a:custGeom>
            <a:avLst/>
            <a:gdLst>
              <a:gd name="connsiteX0" fmla="*/ 57098 w 1278759"/>
              <a:gd name="connsiteY0" fmla="*/ 85804 h 280973"/>
              <a:gd name="connsiteX1" fmla="*/ 726574 w 1278759"/>
              <a:gd name="connsiteY1" fmla="*/ 0 h 280973"/>
              <a:gd name="connsiteX2" fmla="*/ 1009390 w 1278759"/>
              <a:gd name="connsiteY2" fmla="*/ 11041 h 280973"/>
              <a:gd name="connsiteX3" fmla="*/ 1041888 w 1278759"/>
              <a:gd name="connsiteY3" fmla="*/ 14451 h 280973"/>
              <a:gd name="connsiteX4" fmla="*/ 1278759 w 1278759"/>
              <a:gd name="connsiteY4" fmla="*/ 230821 h 280973"/>
              <a:gd name="connsiteX5" fmla="*/ 1240340 w 1278759"/>
              <a:gd name="connsiteY5" fmla="*/ 239824 h 280973"/>
              <a:gd name="connsiteX6" fmla="*/ 726575 w 1278759"/>
              <a:gd name="connsiteY6" fmla="*/ 280973 h 280973"/>
              <a:gd name="connsiteX7" fmla="*/ 0 w 1278759"/>
              <a:gd name="connsiteY7" fmla="*/ 140487 h 280973"/>
              <a:gd name="connsiteX8" fmla="*/ 57098 w 1278759"/>
              <a:gd name="connsiteY8" fmla="*/ 85804 h 2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8759" h="280973">
                <a:moveTo>
                  <a:pt x="57098" y="85804"/>
                </a:moveTo>
                <a:cubicBezTo>
                  <a:pt x="167398" y="35380"/>
                  <a:pt x="425617" y="0"/>
                  <a:pt x="726574" y="0"/>
                </a:cubicBezTo>
                <a:cubicBezTo>
                  <a:pt x="826893" y="0"/>
                  <a:pt x="922464" y="3931"/>
                  <a:pt x="1009390" y="11041"/>
                </a:cubicBezTo>
                <a:lnTo>
                  <a:pt x="1041888" y="14451"/>
                </a:lnTo>
                <a:lnTo>
                  <a:pt x="1278759" y="230821"/>
                </a:lnTo>
                <a:lnTo>
                  <a:pt x="1240340" y="239824"/>
                </a:lnTo>
                <a:cubicBezTo>
                  <a:pt x="1108856" y="265247"/>
                  <a:pt x="927212" y="280972"/>
                  <a:pt x="726575" y="280973"/>
                </a:cubicBezTo>
                <a:cubicBezTo>
                  <a:pt x="325299" y="280972"/>
                  <a:pt x="0" y="218074"/>
                  <a:pt x="0" y="140487"/>
                </a:cubicBezTo>
                <a:cubicBezTo>
                  <a:pt x="0" y="121089"/>
                  <a:pt x="20332" y="102611"/>
                  <a:pt x="57098" y="8580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47F70B-A05E-3950-C801-E6A8E34E3707}"/>
              </a:ext>
            </a:extLst>
          </p:cNvPr>
          <p:cNvCxnSpPr>
            <a:cxnSpLocks/>
          </p:cNvCxnSpPr>
          <p:nvPr/>
        </p:nvCxnSpPr>
        <p:spPr>
          <a:xfrm flipH="1">
            <a:off x="2489200" y="375920"/>
            <a:ext cx="7000240" cy="598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942329">
            <a:off x="4792383" y="3041240"/>
            <a:ext cx="3155987" cy="1229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1D0D9-A3DC-D29E-6F04-B73873D4B2F9}"/>
              </a:ext>
            </a:extLst>
          </p:cNvPr>
          <p:cNvCxnSpPr>
            <a:cxnSpLocks/>
            <a:endCxn id="39" idx="2"/>
          </p:cNvCxnSpPr>
          <p:nvPr/>
        </p:nvCxnSpPr>
        <p:spPr>
          <a:xfrm flipH="1">
            <a:off x="4739701" y="3339174"/>
            <a:ext cx="2463907" cy="1615219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E808D4-2C86-43D5-9E89-13B0828CCBA9}"/>
              </a:ext>
            </a:extLst>
          </p:cNvPr>
          <p:cNvCxnSpPr>
            <a:cxnSpLocks/>
            <a:endCxn id="39" idx="4"/>
          </p:cNvCxnSpPr>
          <p:nvPr/>
        </p:nvCxnSpPr>
        <p:spPr>
          <a:xfrm flipH="1">
            <a:off x="4882473" y="4348692"/>
            <a:ext cx="1973757" cy="9226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1FD8D9-2A08-4AC3-00F1-3A4E34DF4296}"/>
              </a:ext>
            </a:extLst>
          </p:cNvPr>
          <p:cNvCxnSpPr>
            <a:cxnSpLocks/>
            <a:stCxn id="22" idx="2"/>
            <a:endCxn id="39" idx="7"/>
          </p:cNvCxnSpPr>
          <p:nvPr/>
        </p:nvCxnSpPr>
        <p:spPr>
          <a:xfrm flipH="1">
            <a:off x="3778848" y="3228747"/>
            <a:ext cx="1072448" cy="139040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8124FA-536C-EA2B-F21B-D865193003F9}"/>
                  </a:ext>
                </a:extLst>
              </p:cNvPr>
              <p:cNvSpPr txBox="1"/>
              <p:nvPr/>
            </p:nvSpPr>
            <p:spPr>
              <a:xfrm>
                <a:off x="8463117" y="2989797"/>
                <a:ext cx="3014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8124FA-536C-EA2B-F21B-D8651930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17" y="2989797"/>
                <a:ext cx="3014608" cy="276999"/>
              </a:xfrm>
              <a:prstGeom prst="rect">
                <a:avLst/>
              </a:prstGeom>
              <a:blipFill>
                <a:blip r:embed="rId3"/>
                <a:stretch>
                  <a:fillRect t="-23913" r="-1050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>
            <a:extLst>
              <a:ext uri="{FF2B5EF4-FFF2-40B4-BE49-F238E27FC236}">
                <a16:creationId xmlns:a16="http://schemas.microsoft.com/office/drawing/2014/main" id="{18177A3C-5DB8-AD13-DF23-DB2CD6E783B9}"/>
              </a:ext>
            </a:extLst>
          </p:cNvPr>
          <p:cNvSpPr txBox="1">
            <a:spLocks/>
          </p:cNvSpPr>
          <p:nvPr/>
        </p:nvSpPr>
        <p:spPr>
          <a:xfrm>
            <a:off x="8010580" y="1835546"/>
            <a:ext cx="3757009" cy="1466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In 3D space, the orbital path follows a conic equation.</a:t>
            </a:r>
          </a:p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For example, an ellipse</a:t>
            </a:r>
            <a:endParaRPr 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52FC3D-50D0-018A-B49E-531720EF6EC9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B4D4512C-6BD3-7683-4044-4B7CAC46B8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5058" y="4904857"/>
                <a:ext cx="2852134" cy="89126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define the orbital plane in 3D</a:t>
                </a:r>
                <a:endParaRPr lang="en-US" sz="2400" dirty="0"/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B4D4512C-6BD3-7683-4044-4B7CAC46B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058" y="4904857"/>
                <a:ext cx="2852134" cy="891267"/>
              </a:xfrm>
              <a:prstGeom prst="rect">
                <a:avLst/>
              </a:prstGeom>
              <a:blipFill>
                <a:blip r:embed="rId4"/>
                <a:stretch>
                  <a:fillRect t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3BDCA33C-DC38-52C6-3457-F9095CF6222C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Conic Equations</a:t>
            </a:r>
          </a:p>
        </p:txBody>
      </p:sp>
    </p:spTree>
    <p:extLst>
      <p:ext uri="{BB962C8B-B14F-4D97-AF65-F5344CB8AC3E}">
        <p14:creationId xmlns:p14="http://schemas.microsoft.com/office/powerpoint/2010/main" val="76899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Background">
            <a:extLst>
              <a:ext uri="{FF2B5EF4-FFF2-40B4-BE49-F238E27FC236}">
                <a16:creationId xmlns:a16="http://schemas.microsoft.com/office/drawing/2014/main" id="{1BC58E2F-AFDC-2951-6E52-0A3617AA353A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35" name="Picture 34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385016CA-DED4-CB29-D447-95D9D9F67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4E5815-A851-3EF0-9CE7-1BEF711DC388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ABE6110-E9D8-E51C-A621-FF01A13F4557}"/>
              </a:ext>
            </a:extLst>
          </p:cNvPr>
          <p:cNvSpPr/>
          <p:nvPr/>
        </p:nvSpPr>
        <p:spPr>
          <a:xfrm rot="588185">
            <a:off x="4210468" y="3021358"/>
            <a:ext cx="4575510" cy="117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041BD10-0F6E-8961-6152-FFCD04B718C7}"/>
              </a:ext>
            </a:extLst>
          </p:cNvPr>
          <p:cNvSpPr txBox="1">
            <a:spLocks/>
          </p:cNvSpPr>
          <p:nvPr/>
        </p:nvSpPr>
        <p:spPr>
          <a:xfrm>
            <a:off x="0" y="2548566"/>
            <a:ext cx="3757009" cy="1466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perspective projection of a conic section is: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A conic section!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3EFC-6E08-D64A-29EA-7C15325C97C8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8B64AA-42B0-A745-82FC-4881A9524117}"/>
              </a:ext>
            </a:extLst>
          </p:cNvPr>
          <p:cNvSpPr txBox="1">
            <a:spLocks/>
          </p:cNvSpPr>
          <p:nvPr/>
        </p:nvSpPr>
        <p:spPr>
          <a:xfrm>
            <a:off x="8493854" y="2640432"/>
            <a:ext cx="3757009" cy="1466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An elliptical orbit</a:t>
            </a:r>
          </a:p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Is usually an elliptical projection</a:t>
            </a:r>
            <a:endParaRPr lang="en-US" sz="2400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3631224" y="1348719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BE95C8F-C8FB-2407-6059-ECE91C6CFDD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Facts</a:t>
            </a:r>
          </a:p>
        </p:txBody>
      </p:sp>
    </p:spTree>
    <p:extLst>
      <p:ext uri="{BB962C8B-B14F-4D97-AF65-F5344CB8AC3E}">
        <p14:creationId xmlns:p14="http://schemas.microsoft.com/office/powerpoint/2010/main" val="337111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3A55418E-745F-661B-EDF8-A2BA5373D94A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23" name="Picture 22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91D2B934-DC8C-82A1-ED3B-3E461DFEB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F0504E-A7C3-6DAD-A83F-A54E1E6A00CC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4041BD10-0F6E-8961-6152-FFCD04B718C7}"/>
              </a:ext>
            </a:extLst>
          </p:cNvPr>
          <p:cNvSpPr txBox="1">
            <a:spLocks/>
          </p:cNvSpPr>
          <p:nvPr/>
        </p:nvSpPr>
        <p:spPr>
          <a:xfrm>
            <a:off x="414941" y="1462716"/>
            <a:ext cx="3757009" cy="31950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perspective projection is a lot of math!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But very tractable.</a:t>
            </a:r>
          </a:p>
          <a:p>
            <a:r>
              <a:rPr lang="en-US" sz="2400" dirty="0">
                <a:solidFill>
                  <a:srgbClr val="00B0F0"/>
                </a:solidFill>
              </a:rPr>
              <a:t>David Eberly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has posted a nice algorithm on his </a:t>
            </a:r>
            <a:r>
              <a:rPr lang="en-US" sz="2400" dirty="0">
                <a:solidFill>
                  <a:srgbClr val="00B0F0"/>
                </a:solidFill>
              </a:rPr>
              <a:t>Geometric Tools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website.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3EFC-6E08-D64A-29EA-7C15325C97C8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BE95C8F-C8FB-2407-6059-ECE91C6CFDD0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Math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4DBD5-CBA4-D352-57B8-FFE05989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80232"/>
            <a:ext cx="6838950" cy="6648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40643C-FD26-69B4-CE2C-62C6F18505AC}"/>
              </a:ext>
            </a:extLst>
          </p:cNvPr>
          <p:cNvSpPr txBox="1"/>
          <p:nvPr/>
        </p:nvSpPr>
        <p:spPr>
          <a:xfrm>
            <a:off x="82637" y="6073169"/>
            <a:ext cx="5747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hlinkClick r:id="rId4"/>
              </a:rPr>
              <a:t>https://www.geometrictools.com/Documentation/PerspectiveProjectionEllipse.pdf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7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Background">
            <a:extLst>
              <a:ext uri="{FF2B5EF4-FFF2-40B4-BE49-F238E27FC236}">
                <a16:creationId xmlns:a16="http://schemas.microsoft.com/office/drawing/2014/main" id="{DB2C6A30-A184-43B0-9ABB-E69B64608954}"/>
              </a:ext>
            </a:extLst>
          </p:cNvPr>
          <p:cNvGrpSpPr/>
          <p:nvPr/>
        </p:nvGrpSpPr>
        <p:grpSpPr>
          <a:xfrm>
            <a:off x="0" y="0"/>
            <a:ext cx="12202565" cy="6858000"/>
            <a:chOff x="0" y="0"/>
            <a:chExt cx="12202565" cy="6858000"/>
          </a:xfrm>
        </p:grpSpPr>
        <p:pic>
          <p:nvPicPr>
            <p:cNvPr id="20" name="Picture 19" descr="A picture containing weapon, missile, rocket, night sky&#10;&#10;Description automatically generated">
              <a:extLst>
                <a:ext uri="{FF2B5EF4-FFF2-40B4-BE49-F238E27FC236}">
                  <a16:creationId xmlns:a16="http://schemas.microsoft.com/office/drawing/2014/main" id="{F6A46992-37AC-D59E-0454-FADB754E0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202565" cy="685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126342-51FE-01E9-3B41-3CE04DC3C50C}"/>
                </a:ext>
              </a:extLst>
            </p:cNvPr>
            <p:cNvSpPr/>
            <p:nvPr/>
          </p:nvSpPr>
          <p:spPr>
            <a:xfrm>
              <a:off x="0" y="0"/>
              <a:ext cx="12202565" cy="6858000"/>
            </a:xfrm>
            <a:prstGeom prst="rect">
              <a:avLst/>
            </a:prstGeom>
            <a:gradFill>
              <a:gsLst>
                <a:gs pos="0">
                  <a:srgbClr val="9FE3FB">
                    <a:alpha val="91000"/>
                  </a:srgbClr>
                </a:gs>
                <a:gs pos="85000">
                  <a:schemeClr val="accent1">
                    <a:lumMod val="20000"/>
                    <a:lumOff val="80000"/>
                    <a:alpha val="97000"/>
                  </a:schemeClr>
                </a:gs>
                <a:gs pos="100000">
                  <a:schemeClr val="accent1">
                    <a:lumMod val="40000"/>
                    <a:lumOff val="60000"/>
                    <a:alpha val="94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3D6822-FB9E-6180-2A6E-3340AFF0D521}"/>
              </a:ext>
            </a:extLst>
          </p:cNvPr>
          <p:cNvSpPr/>
          <p:nvPr/>
        </p:nvSpPr>
        <p:spPr>
          <a:xfrm rot="588185">
            <a:off x="5750167" y="2588697"/>
            <a:ext cx="4704629" cy="2531100"/>
          </a:xfrm>
          <a:custGeom>
            <a:avLst/>
            <a:gdLst>
              <a:gd name="connsiteX0" fmla="*/ 815663 w 4704629"/>
              <a:gd name="connsiteY0" fmla="*/ 103851 h 2531100"/>
              <a:gd name="connsiteX1" fmla="*/ 2161213 w 4704629"/>
              <a:gd name="connsiteY1" fmla="*/ 2191 h 2531100"/>
              <a:gd name="connsiteX2" fmla="*/ 4340306 w 4704629"/>
              <a:gd name="connsiteY2" fmla="*/ 308933 h 2531100"/>
              <a:gd name="connsiteX3" fmla="*/ 4348382 w 4704629"/>
              <a:gd name="connsiteY3" fmla="*/ 311308 h 2531100"/>
              <a:gd name="connsiteX4" fmla="*/ 4704629 w 4704629"/>
              <a:gd name="connsiteY4" fmla="*/ 2531100 h 2531100"/>
              <a:gd name="connsiteX5" fmla="*/ 562530 w 4704629"/>
              <a:gd name="connsiteY5" fmla="*/ 2426998 h 2531100"/>
              <a:gd name="connsiteX6" fmla="*/ 0 w 4704629"/>
              <a:gd name="connsiteY6" fmla="*/ 301132 h 2531100"/>
              <a:gd name="connsiteX7" fmla="*/ 4016 w 4704629"/>
              <a:gd name="connsiteY7" fmla="*/ 299763 h 2531100"/>
              <a:gd name="connsiteX8" fmla="*/ 815663 w 4704629"/>
              <a:gd name="connsiteY8" fmla="*/ 103851 h 253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629" h="2531100">
                <a:moveTo>
                  <a:pt x="815663" y="103851"/>
                </a:moveTo>
                <a:cubicBezTo>
                  <a:pt x="1240749" y="28513"/>
                  <a:pt x="1692545" y="-9888"/>
                  <a:pt x="2161213" y="2191"/>
                </a:cubicBezTo>
                <a:cubicBezTo>
                  <a:pt x="2942326" y="22324"/>
                  <a:pt x="3686401" y="134279"/>
                  <a:pt x="4340306" y="308933"/>
                </a:cubicBezTo>
                <a:lnTo>
                  <a:pt x="4348382" y="311308"/>
                </a:lnTo>
                <a:lnTo>
                  <a:pt x="4704629" y="2531100"/>
                </a:lnTo>
                <a:lnTo>
                  <a:pt x="562530" y="2426998"/>
                </a:lnTo>
                <a:lnTo>
                  <a:pt x="0" y="301132"/>
                </a:lnTo>
                <a:lnTo>
                  <a:pt x="4016" y="299763"/>
                </a:lnTo>
                <a:cubicBezTo>
                  <a:pt x="260751" y="220718"/>
                  <a:pt x="532271" y="154076"/>
                  <a:pt x="815663" y="10385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041BD10-0F6E-8961-6152-FFCD04B718C7}"/>
              </a:ext>
            </a:extLst>
          </p:cNvPr>
          <p:cNvSpPr txBox="1">
            <a:spLocks/>
          </p:cNvSpPr>
          <p:nvPr/>
        </p:nvSpPr>
        <p:spPr>
          <a:xfrm>
            <a:off x="590550" y="2430575"/>
            <a:ext cx="3757009" cy="8804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When is the projection of an ellipse not an ellipse?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D63EFC-6E08-D64A-29EA-7C15325C97C8}"/>
              </a:ext>
            </a:extLst>
          </p:cNvPr>
          <p:cNvSpPr txBox="1"/>
          <p:nvPr/>
        </p:nvSpPr>
        <p:spPr>
          <a:xfrm>
            <a:off x="9734550" y="6396335"/>
            <a:ext cx="238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Perspectively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Projecting Orbits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Chuck Noble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8B64AA-42B0-A745-82FC-4881A9524117}"/>
              </a:ext>
            </a:extLst>
          </p:cNvPr>
          <p:cNvSpPr txBox="1">
            <a:spLocks/>
          </p:cNvSpPr>
          <p:nvPr/>
        </p:nvSpPr>
        <p:spPr>
          <a:xfrm>
            <a:off x="590550" y="3854247"/>
            <a:ext cx="3757009" cy="1466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At odd viewing angles, conic section projections can differ in type from the original.</a:t>
            </a:r>
            <a:endParaRPr lang="en-US" sz="2400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94E53B7-55E7-51E4-AD5E-DDDB438CBB42}"/>
              </a:ext>
            </a:extLst>
          </p:cNvPr>
          <p:cNvSpPr>
            <a:spLocks/>
          </p:cNvSpPr>
          <p:nvPr/>
        </p:nvSpPr>
        <p:spPr>
          <a:xfrm>
            <a:off x="5785502" y="644691"/>
            <a:ext cx="4475978" cy="4857139"/>
          </a:xfrm>
          <a:custGeom>
            <a:avLst/>
            <a:gdLst>
              <a:gd name="connsiteX0" fmla="*/ 0 w 4572000"/>
              <a:gd name="connsiteY0" fmla="*/ 0 h 2059912"/>
              <a:gd name="connsiteX1" fmla="*/ 4572000 w 4572000"/>
              <a:gd name="connsiteY1" fmla="*/ 0 h 2059912"/>
              <a:gd name="connsiteX2" fmla="*/ 4572000 w 4572000"/>
              <a:gd name="connsiteY2" fmla="*/ 2059912 h 2059912"/>
              <a:gd name="connsiteX3" fmla="*/ 0 w 4572000"/>
              <a:gd name="connsiteY3" fmla="*/ 2059912 h 2059912"/>
              <a:gd name="connsiteX4" fmla="*/ 0 w 4572000"/>
              <a:gd name="connsiteY4" fmla="*/ 0 h 2059912"/>
              <a:gd name="connsiteX0" fmla="*/ 0 w 4572000"/>
              <a:gd name="connsiteY0" fmla="*/ 1537398 h 3597310"/>
              <a:gd name="connsiteX1" fmla="*/ 3034602 w 4572000"/>
              <a:gd name="connsiteY1" fmla="*/ 0 h 3597310"/>
              <a:gd name="connsiteX2" fmla="*/ 4572000 w 4572000"/>
              <a:gd name="connsiteY2" fmla="*/ 3597310 h 3597310"/>
              <a:gd name="connsiteX3" fmla="*/ 0 w 4572000"/>
              <a:gd name="connsiteY3" fmla="*/ 3597310 h 3597310"/>
              <a:gd name="connsiteX4" fmla="*/ 0 w 4572000"/>
              <a:gd name="connsiteY4" fmla="*/ 1537398 h 3597310"/>
              <a:gd name="connsiteX0" fmla="*/ 0 w 6370655"/>
              <a:gd name="connsiteY0" fmla="*/ 1537398 h 3597310"/>
              <a:gd name="connsiteX1" fmla="*/ 3034602 w 6370655"/>
              <a:gd name="connsiteY1" fmla="*/ 0 h 3597310"/>
              <a:gd name="connsiteX2" fmla="*/ 6370655 w 6370655"/>
              <a:gd name="connsiteY2" fmla="*/ 592852 h 3597310"/>
              <a:gd name="connsiteX3" fmla="*/ 0 w 6370655"/>
              <a:gd name="connsiteY3" fmla="*/ 3597310 h 3597310"/>
              <a:gd name="connsiteX4" fmla="*/ 0 w 6370655"/>
              <a:gd name="connsiteY4" fmla="*/ 1537398 h 3597310"/>
              <a:gd name="connsiteX0" fmla="*/ 0 w 6370655"/>
              <a:gd name="connsiteY0" fmla="*/ 1537398 h 3838470"/>
              <a:gd name="connsiteX1" fmla="*/ 3034602 w 6370655"/>
              <a:gd name="connsiteY1" fmla="*/ 0 h 3838470"/>
              <a:gd name="connsiteX2" fmla="*/ 6370655 w 6370655"/>
              <a:gd name="connsiteY2" fmla="*/ 592852 h 3838470"/>
              <a:gd name="connsiteX3" fmla="*/ 2582426 w 6370655"/>
              <a:gd name="connsiteY3" fmla="*/ 3838470 h 3838470"/>
              <a:gd name="connsiteX4" fmla="*/ 0 w 6370655"/>
              <a:gd name="connsiteY4" fmla="*/ 1537398 h 3838470"/>
              <a:gd name="connsiteX0" fmla="*/ 0 w 4873451"/>
              <a:gd name="connsiteY0" fmla="*/ 3346102 h 3838470"/>
              <a:gd name="connsiteX1" fmla="*/ 1537398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46102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46102 h 3838470"/>
              <a:gd name="connsiteX0" fmla="*/ 0 w 4873451"/>
              <a:gd name="connsiteY0" fmla="*/ 3361174 h 3838470"/>
              <a:gd name="connsiteX1" fmla="*/ 1507253 w 4873451"/>
              <a:gd name="connsiteY1" fmla="*/ 0 h 3838470"/>
              <a:gd name="connsiteX2" fmla="*/ 4873451 w 4873451"/>
              <a:gd name="connsiteY2" fmla="*/ 592852 h 3838470"/>
              <a:gd name="connsiteX3" fmla="*/ 1085222 w 4873451"/>
              <a:gd name="connsiteY3" fmla="*/ 3838470 h 3838470"/>
              <a:gd name="connsiteX4" fmla="*/ 0 w 4873451"/>
              <a:gd name="connsiteY4" fmla="*/ 3361174 h 3838470"/>
              <a:gd name="connsiteX0" fmla="*/ 0 w 5261077"/>
              <a:gd name="connsiteY0" fmla="*/ 2297687 h 3838470"/>
              <a:gd name="connsiteX1" fmla="*/ 1894879 w 5261077"/>
              <a:gd name="connsiteY1" fmla="*/ 0 h 3838470"/>
              <a:gd name="connsiteX2" fmla="*/ 5261077 w 5261077"/>
              <a:gd name="connsiteY2" fmla="*/ 592852 h 3838470"/>
              <a:gd name="connsiteX3" fmla="*/ 1472848 w 5261077"/>
              <a:gd name="connsiteY3" fmla="*/ 3838470 h 3838470"/>
              <a:gd name="connsiteX4" fmla="*/ 0 w 5261077"/>
              <a:gd name="connsiteY4" fmla="*/ 2297687 h 3838470"/>
              <a:gd name="connsiteX0" fmla="*/ 0 w 5261077"/>
              <a:gd name="connsiteY0" fmla="*/ 2297687 h 3430965"/>
              <a:gd name="connsiteX1" fmla="*/ 1894879 w 5261077"/>
              <a:gd name="connsiteY1" fmla="*/ 0 h 3430965"/>
              <a:gd name="connsiteX2" fmla="*/ 5261077 w 5261077"/>
              <a:gd name="connsiteY2" fmla="*/ 592852 h 3430965"/>
              <a:gd name="connsiteX3" fmla="*/ 697596 w 5261077"/>
              <a:gd name="connsiteY3" fmla="*/ 3430965 h 3430965"/>
              <a:gd name="connsiteX4" fmla="*/ 0 w 5261077"/>
              <a:gd name="connsiteY4" fmla="*/ 2297687 h 3430965"/>
              <a:gd name="connsiteX0" fmla="*/ 0 w 5181564"/>
              <a:gd name="connsiteY0" fmla="*/ 2297687 h 3430965"/>
              <a:gd name="connsiteX1" fmla="*/ 1894879 w 5181564"/>
              <a:gd name="connsiteY1" fmla="*/ 0 h 3430965"/>
              <a:gd name="connsiteX2" fmla="*/ 5181564 w 5181564"/>
              <a:gd name="connsiteY2" fmla="*/ 2342139 h 3430965"/>
              <a:gd name="connsiteX3" fmla="*/ 697596 w 5181564"/>
              <a:gd name="connsiteY3" fmla="*/ 3430965 h 3430965"/>
              <a:gd name="connsiteX4" fmla="*/ 0 w 5181564"/>
              <a:gd name="connsiteY4" fmla="*/ 2297687 h 3430965"/>
              <a:gd name="connsiteX0" fmla="*/ 0 w 5181564"/>
              <a:gd name="connsiteY0" fmla="*/ 3251844 h 4385122"/>
              <a:gd name="connsiteX1" fmla="*/ 3783314 w 5181564"/>
              <a:gd name="connsiteY1" fmla="*/ 0 h 4385122"/>
              <a:gd name="connsiteX2" fmla="*/ 5181564 w 5181564"/>
              <a:gd name="connsiteY2" fmla="*/ 3296296 h 4385122"/>
              <a:gd name="connsiteX3" fmla="*/ 697596 w 5181564"/>
              <a:gd name="connsiteY3" fmla="*/ 4385122 h 4385122"/>
              <a:gd name="connsiteX4" fmla="*/ 0 w 5181564"/>
              <a:gd name="connsiteY4" fmla="*/ 3251844 h 4385122"/>
              <a:gd name="connsiteX0" fmla="*/ 0 w 5181564"/>
              <a:gd name="connsiteY0" fmla="*/ 3251844 h 4454696"/>
              <a:gd name="connsiteX1" fmla="*/ 3783314 w 5181564"/>
              <a:gd name="connsiteY1" fmla="*/ 0 h 4454696"/>
              <a:gd name="connsiteX2" fmla="*/ 5181564 w 5181564"/>
              <a:gd name="connsiteY2" fmla="*/ 3296296 h 4454696"/>
              <a:gd name="connsiteX3" fmla="*/ 429239 w 5181564"/>
              <a:gd name="connsiteY3" fmla="*/ 4454696 h 4454696"/>
              <a:gd name="connsiteX4" fmla="*/ 0 w 5181564"/>
              <a:gd name="connsiteY4" fmla="*/ 3251844 h 4454696"/>
              <a:gd name="connsiteX0" fmla="*/ 0 w 4525581"/>
              <a:gd name="connsiteY0" fmla="*/ 3251844 h 4454696"/>
              <a:gd name="connsiteX1" fmla="*/ 3783314 w 4525581"/>
              <a:gd name="connsiteY1" fmla="*/ 0 h 4454696"/>
              <a:gd name="connsiteX2" fmla="*/ 4525581 w 4525581"/>
              <a:gd name="connsiteY2" fmla="*/ 3465261 h 4454696"/>
              <a:gd name="connsiteX3" fmla="*/ 429239 w 4525581"/>
              <a:gd name="connsiteY3" fmla="*/ 4454696 h 4454696"/>
              <a:gd name="connsiteX4" fmla="*/ 0 w 4525581"/>
              <a:gd name="connsiteY4" fmla="*/ 3251844 h 4454696"/>
              <a:gd name="connsiteX0" fmla="*/ 0 w 5767972"/>
              <a:gd name="connsiteY0" fmla="*/ 2625679 h 4454696"/>
              <a:gd name="connsiteX1" fmla="*/ 5025705 w 5767972"/>
              <a:gd name="connsiteY1" fmla="*/ 0 h 4454696"/>
              <a:gd name="connsiteX2" fmla="*/ 5767972 w 5767972"/>
              <a:gd name="connsiteY2" fmla="*/ 3465261 h 4454696"/>
              <a:gd name="connsiteX3" fmla="*/ 1671630 w 5767972"/>
              <a:gd name="connsiteY3" fmla="*/ 4454696 h 4454696"/>
              <a:gd name="connsiteX4" fmla="*/ 0 w 5767972"/>
              <a:gd name="connsiteY4" fmla="*/ 2625679 h 4454696"/>
              <a:gd name="connsiteX0" fmla="*/ 0 w 5767972"/>
              <a:gd name="connsiteY0" fmla="*/ 2625679 h 3937862"/>
              <a:gd name="connsiteX1" fmla="*/ 5025705 w 5767972"/>
              <a:gd name="connsiteY1" fmla="*/ 0 h 3937862"/>
              <a:gd name="connsiteX2" fmla="*/ 5767972 w 5767972"/>
              <a:gd name="connsiteY2" fmla="*/ 3465261 h 3937862"/>
              <a:gd name="connsiteX3" fmla="*/ 468996 w 5767972"/>
              <a:gd name="connsiteY3" fmla="*/ 3937862 h 3937862"/>
              <a:gd name="connsiteX4" fmla="*/ 0 w 5767972"/>
              <a:gd name="connsiteY4" fmla="*/ 2625679 h 3937862"/>
              <a:gd name="connsiteX0" fmla="*/ 0 w 5025705"/>
              <a:gd name="connsiteY0" fmla="*/ 2625679 h 4310088"/>
              <a:gd name="connsiteX1" fmla="*/ 5025705 w 5025705"/>
              <a:gd name="connsiteY1" fmla="*/ 0 h 4310088"/>
              <a:gd name="connsiteX2" fmla="*/ 1553780 w 5025705"/>
              <a:gd name="connsiteY2" fmla="*/ 4310088 h 4310088"/>
              <a:gd name="connsiteX3" fmla="*/ 468996 w 5025705"/>
              <a:gd name="connsiteY3" fmla="*/ 3937862 h 4310088"/>
              <a:gd name="connsiteX4" fmla="*/ 0 w 5025705"/>
              <a:gd name="connsiteY4" fmla="*/ 2625679 h 4310088"/>
              <a:gd name="connsiteX0" fmla="*/ 0 w 1553780"/>
              <a:gd name="connsiteY0" fmla="*/ 0 h 1684409"/>
              <a:gd name="connsiteX1" fmla="*/ 1099749 w 1553780"/>
              <a:gd name="connsiteY1" fmla="*/ 455452 h 1684409"/>
              <a:gd name="connsiteX2" fmla="*/ 1553780 w 1553780"/>
              <a:gd name="connsiteY2" fmla="*/ 1684409 h 1684409"/>
              <a:gd name="connsiteX3" fmla="*/ 468996 w 1553780"/>
              <a:gd name="connsiteY3" fmla="*/ 1312183 h 1684409"/>
              <a:gd name="connsiteX4" fmla="*/ 0 w 1553780"/>
              <a:gd name="connsiteY4" fmla="*/ 0 h 1684409"/>
              <a:gd name="connsiteX0" fmla="*/ 0 w 4716436"/>
              <a:gd name="connsiteY0" fmla="*/ 2620027 h 4304436"/>
              <a:gd name="connsiteX1" fmla="*/ 4716436 w 4716436"/>
              <a:gd name="connsiteY1" fmla="*/ 0 h 4304436"/>
              <a:gd name="connsiteX2" fmla="*/ 1553780 w 4716436"/>
              <a:gd name="connsiteY2" fmla="*/ 4304436 h 4304436"/>
              <a:gd name="connsiteX3" fmla="*/ 468996 w 4716436"/>
              <a:gd name="connsiteY3" fmla="*/ 3932210 h 4304436"/>
              <a:gd name="connsiteX4" fmla="*/ 0 w 4716436"/>
              <a:gd name="connsiteY4" fmla="*/ 2620027 h 4304436"/>
              <a:gd name="connsiteX0" fmla="*/ 0 w 4613981"/>
              <a:gd name="connsiteY0" fmla="*/ 0 h 4440358"/>
              <a:gd name="connsiteX1" fmla="*/ 4613981 w 4613981"/>
              <a:gd name="connsiteY1" fmla="*/ 135922 h 4440358"/>
              <a:gd name="connsiteX2" fmla="*/ 1451325 w 4613981"/>
              <a:gd name="connsiteY2" fmla="*/ 4440358 h 4440358"/>
              <a:gd name="connsiteX3" fmla="*/ 366541 w 4613981"/>
              <a:gd name="connsiteY3" fmla="*/ 4068132 h 4440358"/>
              <a:gd name="connsiteX4" fmla="*/ 0 w 4613981"/>
              <a:gd name="connsiteY4" fmla="*/ 0 h 4440358"/>
              <a:gd name="connsiteX0" fmla="*/ 0 w 4613981"/>
              <a:gd name="connsiteY0" fmla="*/ 0 h 4879712"/>
              <a:gd name="connsiteX1" fmla="*/ 4613981 w 4613981"/>
              <a:gd name="connsiteY1" fmla="*/ 135922 h 4879712"/>
              <a:gd name="connsiteX2" fmla="*/ 4555733 w 4613981"/>
              <a:gd name="connsiteY2" fmla="*/ 4879712 h 4879712"/>
              <a:gd name="connsiteX3" fmla="*/ 366541 w 4613981"/>
              <a:gd name="connsiteY3" fmla="*/ 4068132 h 4879712"/>
              <a:gd name="connsiteX4" fmla="*/ 0 w 4613981"/>
              <a:gd name="connsiteY4" fmla="*/ 0 h 487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981" h="4879712">
                <a:moveTo>
                  <a:pt x="0" y="0"/>
                </a:moveTo>
                <a:lnTo>
                  <a:pt x="4613981" y="135922"/>
                </a:lnTo>
                <a:lnTo>
                  <a:pt x="4555733" y="4879712"/>
                </a:lnTo>
                <a:lnTo>
                  <a:pt x="366541" y="406813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393F3F-D4E0-7D28-D753-5503CCBB2516}"/>
              </a:ext>
            </a:extLst>
          </p:cNvPr>
          <p:cNvSpPr txBox="1">
            <a:spLocks/>
          </p:cNvSpPr>
          <p:nvPr/>
        </p:nvSpPr>
        <p:spPr>
          <a:xfrm>
            <a:off x="5194593" y="5561865"/>
            <a:ext cx="5066887" cy="1466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Viewing an </a:t>
            </a:r>
            <a:r>
              <a:rPr lang="en-US" sz="2000" dirty="0">
                <a:solidFill>
                  <a:srgbClr val="00B0F0"/>
                </a:solidFill>
              </a:rPr>
              <a:t>elliptical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orbit from “inside” the ellipse gives a </a:t>
            </a:r>
            <a:r>
              <a:rPr lang="en-US" sz="2000" dirty="0">
                <a:solidFill>
                  <a:srgbClr val="00B0F0"/>
                </a:solidFill>
              </a:rPr>
              <a:t>hyperbolic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projection.</a:t>
            </a:r>
            <a:endParaRPr lang="en-US" sz="20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43A88CA-4B05-6E2F-D35F-9BCD72983646}"/>
              </a:ext>
            </a:extLst>
          </p:cNvPr>
          <p:cNvSpPr txBox="1">
            <a:spLocks/>
          </p:cNvSpPr>
          <p:nvPr/>
        </p:nvSpPr>
        <p:spPr>
          <a:xfrm>
            <a:off x="111213" y="129318"/>
            <a:ext cx="5457825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Facts</a:t>
            </a:r>
          </a:p>
        </p:txBody>
      </p:sp>
    </p:spTree>
    <p:extLst>
      <p:ext uri="{BB962C8B-B14F-4D97-AF65-F5344CB8AC3E}">
        <p14:creationId xmlns:p14="http://schemas.microsoft.com/office/powerpoint/2010/main" val="35118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3261</Words>
  <Application>Microsoft Office PowerPoint</Application>
  <PresentationFormat>Widescreen</PresentationFormat>
  <Paragraphs>463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Perspectively Projecting Orbits Chuck Noble, Gamergenic </vt:lpstr>
      <vt:lpstr>“Classical”/Keplerian/Oscullating Orbits are simple conic 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Perspectively Projecting Orbits Chuck Noble</dc:title>
  <dc:creator>Chuck Noble</dc:creator>
  <cp:lastModifiedBy>Chuck Noble</cp:lastModifiedBy>
  <cp:revision>3</cp:revision>
  <dcterms:created xsi:type="dcterms:W3CDTF">2022-07-11T06:36:53Z</dcterms:created>
  <dcterms:modified xsi:type="dcterms:W3CDTF">2022-07-12T03:16:21Z</dcterms:modified>
</cp:coreProperties>
</file>